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8288000" cy="10287000"/>
  <p:notesSz cx="6858000" cy="9144000"/>
  <p:embeddedFontLst>
    <p:embeddedFont>
      <p:font typeface="Calibri" panose="020F0502020204030204" pitchFamily="34" charset="0"/>
      <p:regular r:id="rId23"/>
      <p:bold r:id="rId24"/>
      <p:italic r:id="rId25"/>
      <p:boldItalic r:id="rId26"/>
    </p:embeddedFont>
    <p:embeddedFont>
      <p:font typeface="Roboto" panose="02000000000000000000" pitchFamily="2" charset="0"/>
      <p:regular r:id="rId27"/>
      <p:bold r:id="rId28"/>
      <p:italic r:id="rId29"/>
      <p:boldItalic r:id="rId30"/>
    </p:embeddedFont>
    <p:embeddedFont>
      <p:font typeface="Roboto Condensed" panose="02000000000000000000" pitchFamily="2"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autoAdjust="0"/>
    <p:restoredTop sz="94577" autoAdjust="0"/>
  </p:normalViewPr>
  <p:slideViewPr>
    <p:cSldViewPr>
      <p:cViewPr varScale="1">
        <p:scale>
          <a:sx n="58" d="100"/>
          <a:sy n="58" d="100"/>
        </p:scale>
        <p:origin x="1024"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2/19/20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2/19/20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2/19/20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2/19/20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rcRect l="5054" t="5429" r="6003" b="5429"/>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2604729" y="1758669"/>
            <a:ext cx="13078543" cy="6769662"/>
            <a:chOff x="0" y="0"/>
            <a:chExt cx="17438057" cy="9026216"/>
          </a:xfrm>
        </p:grpSpPr>
        <p:sp>
          <p:nvSpPr>
            <p:cNvPr id="3" name="TextBox 3"/>
            <p:cNvSpPr txBox="1"/>
            <p:nvPr/>
          </p:nvSpPr>
          <p:spPr>
            <a:xfrm>
              <a:off x="0" y="2405174"/>
              <a:ext cx="17438057" cy="4357158"/>
            </a:xfrm>
            <a:prstGeom prst="rect">
              <a:avLst/>
            </a:prstGeom>
          </p:spPr>
          <p:txBody>
            <a:bodyPr lIns="0" tIns="0" rIns="0" bIns="0" rtlCol="0" anchor="t">
              <a:spAutoFit/>
            </a:bodyPr>
            <a:lstStyle/>
            <a:p>
              <a:pPr algn="ctr">
                <a:lnSpc>
                  <a:spcPts val="12650"/>
                </a:lnSpc>
              </a:pPr>
              <a:r>
                <a:rPr lang="en-US" sz="11500" b="1" spc="1299">
                  <a:solidFill>
                    <a:srgbClr val="F2FAFF"/>
                  </a:solidFill>
                  <a:latin typeface="Roboto Condensed"/>
                </a:rPr>
                <a:t>SELFLESS SELF-AWARENESS</a:t>
              </a:r>
            </a:p>
          </p:txBody>
        </p:sp>
        <p:sp>
          <p:nvSpPr>
            <p:cNvPr id="4" name="TextBox 4"/>
            <p:cNvSpPr txBox="1"/>
            <p:nvPr/>
          </p:nvSpPr>
          <p:spPr>
            <a:xfrm>
              <a:off x="1175133" y="8330891"/>
              <a:ext cx="15087792" cy="695325"/>
            </a:xfrm>
            <a:prstGeom prst="rect">
              <a:avLst/>
            </a:prstGeom>
          </p:spPr>
          <p:txBody>
            <a:bodyPr lIns="0" tIns="0" rIns="0" bIns="0" rtlCol="0" anchor="t">
              <a:spAutoFit/>
            </a:bodyPr>
            <a:lstStyle/>
            <a:p>
              <a:pPr algn="ctr">
                <a:lnSpc>
                  <a:spcPts val="4350"/>
                </a:lnSpc>
              </a:pPr>
              <a:r>
                <a:rPr lang="en-US" sz="3000" spc="75">
                  <a:solidFill>
                    <a:srgbClr val="F2FAFF"/>
                  </a:solidFill>
                  <a:latin typeface="Roboto"/>
                </a:rPr>
                <a:t>Presented by David Schieler, Florida State University</a:t>
              </a:r>
            </a:p>
          </p:txBody>
        </p:sp>
        <p:sp>
          <p:nvSpPr>
            <p:cNvPr id="5" name="TextBox 5"/>
            <p:cNvSpPr txBox="1"/>
            <p:nvPr/>
          </p:nvSpPr>
          <p:spPr>
            <a:xfrm>
              <a:off x="1175133" y="-95250"/>
              <a:ext cx="15087792" cy="734483"/>
            </a:xfrm>
            <a:prstGeom prst="rect">
              <a:avLst/>
            </a:prstGeom>
          </p:spPr>
          <p:txBody>
            <a:bodyPr lIns="0" tIns="0" rIns="0" bIns="0" rtlCol="0" anchor="t">
              <a:spAutoFit/>
            </a:bodyPr>
            <a:lstStyle/>
            <a:p>
              <a:pPr algn="ctr">
                <a:lnSpc>
                  <a:spcPts val="4640"/>
                </a:lnSpc>
              </a:pPr>
              <a:r>
                <a:rPr lang="en-US" sz="3200" b="1" spc="336">
                  <a:solidFill>
                    <a:srgbClr val="F2FAFF"/>
                  </a:solidFill>
                  <a:latin typeface="Roboto"/>
                </a:rPr>
                <a:t>BREAK AWAY STAFF DEVELOPMENT SUMMIT 2019</a:t>
              </a:r>
            </a:p>
          </p:txBody>
        </p:sp>
        <p:sp>
          <p:nvSpPr>
            <p:cNvPr id="6" name="AutoShape 6"/>
            <p:cNvSpPr/>
            <p:nvPr/>
          </p:nvSpPr>
          <p:spPr>
            <a:xfrm>
              <a:off x="1509557" y="1264404"/>
              <a:ext cx="14457395" cy="110090"/>
            </a:xfrm>
            <a:prstGeom prst="rect">
              <a:avLst/>
            </a:prstGeom>
            <a:solidFill>
              <a:srgbClr val="F2FAFF"/>
            </a:solidFill>
          </p:spPr>
        </p:sp>
        <p:sp>
          <p:nvSpPr>
            <p:cNvPr id="7" name="AutoShape 7"/>
            <p:cNvSpPr/>
            <p:nvPr/>
          </p:nvSpPr>
          <p:spPr>
            <a:xfrm>
              <a:off x="1509557" y="7583319"/>
              <a:ext cx="14457395" cy="110090"/>
            </a:xfrm>
            <a:prstGeom prst="rect">
              <a:avLst/>
            </a:prstGeom>
            <a:solidFill>
              <a:srgbClr val="F2FAFF"/>
            </a:solidFill>
          </p:spPr>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2FAF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363" r="1311" b="84570"/>
          <a:stretch>
            <a:fillRect/>
          </a:stretch>
        </p:blipFill>
        <p:spPr>
          <a:xfrm>
            <a:off x="-154358" y="-164078"/>
            <a:ext cx="18596716" cy="1637860"/>
          </a:xfrm>
          <a:prstGeom prst="rect">
            <a:avLst/>
          </a:prstGeom>
        </p:spPr>
      </p:pic>
      <p:grpSp>
        <p:nvGrpSpPr>
          <p:cNvPr id="3" name="Group 3"/>
          <p:cNvGrpSpPr/>
          <p:nvPr/>
        </p:nvGrpSpPr>
        <p:grpSpPr>
          <a:xfrm>
            <a:off x="1028700" y="2322044"/>
            <a:ext cx="6145329" cy="3260827"/>
            <a:chOff x="0" y="0"/>
            <a:chExt cx="8193772" cy="4347770"/>
          </a:xfrm>
        </p:grpSpPr>
        <p:sp>
          <p:nvSpPr>
            <p:cNvPr id="4" name="TextBox 4"/>
            <p:cNvSpPr txBox="1"/>
            <p:nvPr/>
          </p:nvSpPr>
          <p:spPr>
            <a:xfrm>
              <a:off x="0" y="28575"/>
              <a:ext cx="8193772" cy="2119418"/>
            </a:xfrm>
            <a:prstGeom prst="rect">
              <a:avLst/>
            </a:prstGeom>
          </p:spPr>
          <p:txBody>
            <a:bodyPr lIns="0" tIns="0" rIns="0" bIns="0" rtlCol="0" anchor="t">
              <a:spAutoFit/>
            </a:bodyPr>
            <a:lstStyle/>
            <a:p>
              <a:pPr algn="l">
                <a:lnSpc>
                  <a:spcPts val="6214"/>
                </a:lnSpc>
              </a:pPr>
              <a:r>
                <a:rPr lang="en-US" sz="5500" b="1" spc="577">
                  <a:solidFill>
                    <a:srgbClr val="244357"/>
                  </a:solidFill>
                  <a:latin typeface="Roboto Condensed"/>
                </a:rPr>
                <a:t>SUMMARY OF CONTENTS</a:t>
              </a:r>
            </a:p>
          </p:txBody>
        </p:sp>
        <p:sp>
          <p:nvSpPr>
            <p:cNvPr id="5" name="TextBox 5"/>
            <p:cNvSpPr txBox="1"/>
            <p:nvPr/>
          </p:nvSpPr>
          <p:spPr>
            <a:xfrm>
              <a:off x="0" y="2511223"/>
              <a:ext cx="7342776" cy="1836547"/>
            </a:xfrm>
            <a:prstGeom prst="rect">
              <a:avLst/>
            </a:prstGeom>
          </p:spPr>
          <p:txBody>
            <a:bodyPr lIns="0" tIns="0" rIns="0" bIns="0" rtlCol="0" anchor="t">
              <a:spAutoFit/>
            </a:bodyPr>
            <a:lstStyle/>
            <a:p>
              <a:pPr algn="l">
                <a:lnSpc>
                  <a:spcPts val="5444"/>
                </a:lnSpc>
              </a:pPr>
              <a:r>
                <a:rPr lang="en-US" sz="4600" spc="114">
                  <a:solidFill>
                    <a:srgbClr val="244357"/>
                  </a:solidFill>
                  <a:latin typeface="Roboto Condensed"/>
                </a:rPr>
                <a:t>OUR MAIN</a:t>
              </a:r>
            </a:p>
            <a:p>
              <a:pPr algn="l">
                <a:lnSpc>
                  <a:spcPts val="5473"/>
                </a:lnSpc>
              </a:pPr>
              <a:r>
                <a:rPr lang="en-US" sz="4600" spc="114">
                  <a:solidFill>
                    <a:srgbClr val="244357"/>
                  </a:solidFill>
                  <a:latin typeface="Roboto Condensed"/>
                </a:rPr>
                <a:t>TOPICS TODAY</a:t>
              </a:r>
            </a:p>
          </p:txBody>
        </p:sp>
      </p:grpSp>
      <p:sp>
        <p:nvSpPr>
          <p:cNvPr id="6" name="TextBox 6"/>
          <p:cNvSpPr txBox="1"/>
          <p:nvPr/>
        </p:nvSpPr>
        <p:spPr>
          <a:xfrm>
            <a:off x="7174029" y="2315797"/>
            <a:ext cx="9460354" cy="3267075"/>
          </a:xfrm>
          <a:prstGeom prst="rect">
            <a:avLst/>
          </a:prstGeom>
        </p:spPr>
        <p:txBody>
          <a:bodyPr lIns="0" tIns="0" rIns="0" bIns="0" rtlCol="0" anchor="t">
            <a:spAutoFit/>
          </a:bodyPr>
          <a:lstStyle/>
          <a:p>
            <a:pPr algn="l">
              <a:lnSpc>
                <a:spcPts val="5220"/>
              </a:lnSpc>
            </a:pPr>
            <a:r>
              <a:rPr lang="en-US" sz="3600" spc="89">
                <a:solidFill>
                  <a:srgbClr val="244357"/>
                </a:solidFill>
                <a:latin typeface="Roboto"/>
              </a:rPr>
              <a:t>Welcome Activity</a:t>
            </a:r>
          </a:p>
          <a:p>
            <a:pPr algn="l">
              <a:lnSpc>
                <a:spcPts val="5220"/>
              </a:lnSpc>
            </a:pPr>
            <a:r>
              <a:rPr lang="en-US" sz="3600" spc="89">
                <a:solidFill>
                  <a:srgbClr val="244357"/>
                </a:solidFill>
                <a:latin typeface="Roboto"/>
              </a:rPr>
              <a:t>Defining the Need</a:t>
            </a:r>
          </a:p>
          <a:p>
            <a:pPr algn="l">
              <a:lnSpc>
                <a:spcPts val="5220"/>
              </a:lnSpc>
            </a:pPr>
            <a:r>
              <a:rPr lang="en-US" sz="3600" spc="89">
                <a:solidFill>
                  <a:srgbClr val="244357"/>
                </a:solidFill>
                <a:latin typeface="Roboto"/>
              </a:rPr>
              <a:t>Background</a:t>
            </a:r>
          </a:p>
          <a:p>
            <a:pPr algn="l">
              <a:lnSpc>
                <a:spcPts val="5220"/>
              </a:lnSpc>
            </a:pPr>
            <a:r>
              <a:rPr lang="en-US" sz="3600" spc="89">
                <a:solidFill>
                  <a:srgbClr val="244357"/>
                </a:solidFill>
                <a:latin typeface="Roboto"/>
              </a:rPr>
              <a:t>Application</a:t>
            </a:r>
          </a:p>
          <a:p>
            <a:pPr algn="l">
              <a:lnSpc>
                <a:spcPts val="5220"/>
              </a:lnSpc>
            </a:pPr>
            <a:r>
              <a:rPr lang="en-US" sz="3600" spc="89">
                <a:solidFill>
                  <a:srgbClr val="244357"/>
                </a:solidFill>
                <a:latin typeface="Roboto"/>
              </a:rPr>
              <a:t>Community Dialogue</a:t>
            </a:r>
          </a:p>
        </p:txBody>
      </p:sp>
      <p:sp>
        <p:nvSpPr>
          <p:cNvPr id="7" name="TextBox 7"/>
          <p:cNvSpPr txBox="1"/>
          <p:nvPr/>
        </p:nvSpPr>
        <p:spPr>
          <a:xfrm>
            <a:off x="1375710" y="9624131"/>
            <a:ext cx="16507453" cy="276225"/>
          </a:xfrm>
          <a:prstGeom prst="rect">
            <a:avLst/>
          </a:prstGeom>
        </p:spPr>
        <p:txBody>
          <a:bodyPr lIns="0" tIns="0" rIns="0" bIns="0" rtlCol="0" anchor="t">
            <a:spAutoFit/>
          </a:bodyPr>
          <a:lstStyle/>
          <a:p>
            <a:pPr algn="r">
              <a:lnSpc>
                <a:spcPts val="2175"/>
              </a:lnSpc>
            </a:pPr>
            <a:r>
              <a:rPr lang="en-US" sz="1500" spc="157">
                <a:solidFill>
                  <a:srgbClr val="244357"/>
                </a:solidFill>
                <a:latin typeface="Roboto"/>
              </a:rPr>
              <a:t>Break Away Staff Development Summit 2019 | Selfless Sefl-Awareness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2FAF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363" r="1311" b="84570"/>
          <a:stretch>
            <a:fillRect/>
          </a:stretch>
        </p:blipFill>
        <p:spPr>
          <a:xfrm>
            <a:off x="-154358" y="-164078"/>
            <a:ext cx="18596716" cy="1637860"/>
          </a:xfrm>
          <a:prstGeom prst="rect">
            <a:avLst/>
          </a:prstGeom>
        </p:spPr>
      </p:pic>
      <p:pic>
        <p:nvPicPr>
          <p:cNvPr id="3" name="Picture 3"/>
          <p:cNvPicPr>
            <a:picLocks noChangeAspect="1"/>
          </p:cNvPicPr>
          <p:nvPr/>
        </p:nvPicPr>
        <p:blipFill>
          <a:blip r:embed="rId3"/>
          <a:srcRect/>
          <a:stretch>
            <a:fillRect/>
          </a:stretch>
        </p:blipFill>
        <p:spPr>
          <a:xfrm>
            <a:off x="6498776" y="2322044"/>
            <a:ext cx="7200900" cy="7200900"/>
          </a:xfrm>
          <a:prstGeom prst="rect">
            <a:avLst/>
          </a:prstGeom>
        </p:spPr>
      </p:pic>
      <p:grpSp>
        <p:nvGrpSpPr>
          <p:cNvPr id="4" name="Group 4"/>
          <p:cNvGrpSpPr/>
          <p:nvPr/>
        </p:nvGrpSpPr>
        <p:grpSpPr>
          <a:xfrm>
            <a:off x="1028700" y="2322044"/>
            <a:ext cx="6145329" cy="3260827"/>
            <a:chOff x="0" y="0"/>
            <a:chExt cx="8193772" cy="4347770"/>
          </a:xfrm>
        </p:grpSpPr>
        <p:sp>
          <p:nvSpPr>
            <p:cNvPr id="5" name="TextBox 5"/>
            <p:cNvSpPr txBox="1"/>
            <p:nvPr/>
          </p:nvSpPr>
          <p:spPr>
            <a:xfrm>
              <a:off x="0" y="28575"/>
              <a:ext cx="8193772" cy="2119418"/>
            </a:xfrm>
            <a:prstGeom prst="rect">
              <a:avLst/>
            </a:prstGeom>
          </p:spPr>
          <p:txBody>
            <a:bodyPr lIns="0" tIns="0" rIns="0" bIns="0" rtlCol="0" anchor="t">
              <a:spAutoFit/>
            </a:bodyPr>
            <a:lstStyle/>
            <a:p>
              <a:pPr algn="l">
                <a:lnSpc>
                  <a:spcPts val="6214"/>
                </a:lnSpc>
              </a:pPr>
              <a:r>
                <a:rPr lang="en-US" sz="5500" b="1" spc="577">
                  <a:solidFill>
                    <a:srgbClr val="244357"/>
                  </a:solidFill>
                  <a:latin typeface="Roboto Condensed"/>
                </a:rPr>
                <a:t>SUMMARY OF CONTENTS</a:t>
              </a:r>
            </a:p>
          </p:txBody>
        </p:sp>
        <p:sp>
          <p:nvSpPr>
            <p:cNvPr id="6" name="TextBox 6"/>
            <p:cNvSpPr txBox="1"/>
            <p:nvPr/>
          </p:nvSpPr>
          <p:spPr>
            <a:xfrm>
              <a:off x="0" y="2511223"/>
              <a:ext cx="7342776" cy="1836547"/>
            </a:xfrm>
            <a:prstGeom prst="rect">
              <a:avLst/>
            </a:prstGeom>
          </p:spPr>
          <p:txBody>
            <a:bodyPr lIns="0" tIns="0" rIns="0" bIns="0" rtlCol="0" anchor="t">
              <a:spAutoFit/>
            </a:bodyPr>
            <a:lstStyle/>
            <a:p>
              <a:pPr algn="l">
                <a:lnSpc>
                  <a:spcPts val="5444"/>
                </a:lnSpc>
              </a:pPr>
              <a:r>
                <a:rPr lang="en-US" sz="4600" spc="114">
                  <a:solidFill>
                    <a:srgbClr val="244357"/>
                  </a:solidFill>
                  <a:latin typeface="Roboto Condensed"/>
                </a:rPr>
                <a:t>OUR MAIN</a:t>
              </a:r>
            </a:p>
            <a:p>
              <a:pPr algn="l">
                <a:lnSpc>
                  <a:spcPts val="5473"/>
                </a:lnSpc>
              </a:pPr>
              <a:r>
                <a:rPr lang="en-US" sz="4600" spc="114">
                  <a:solidFill>
                    <a:srgbClr val="244357"/>
                  </a:solidFill>
                  <a:latin typeface="Roboto Condensed"/>
                </a:rPr>
                <a:t>TOPICS TODAY</a:t>
              </a:r>
            </a:p>
          </p:txBody>
        </p:sp>
      </p:grpSp>
      <p:sp>
        <p:nvSpPr>
          <p:cNvPr id="7" name="TextBox 7"/>
          <p:cNvSpPr txBox="1"/>
          <p:nvPr/>
        </p:nvSpPr>
        <p:spPr>
          <a:xfrm>
            <a:off x="1375710" y="9624131"/>
            <a:ext cx="16507453" cy="276225"/>
          </a:xfrm>
          <a:prstGeom prst="rect">
            <a:avLst/>
          </a:prstGeom>
        </p:spPr>
        <p:txBody>
          <a:bodyPr lIns="0" tIns="0" rIns="0" bIns="0" rtlCol="0" anchor="t">
            <a:spAutoFit/>
          </a:bodyPr>
          <a:lstStyle/>
          <a:p>
            <a:pPr algn="r">
              <a:lnSpc>
                <a:spcPts val="2175"/>
              </a:lnSpc>
            </a:pPr>
            <a:r>
              <a:rPr lang="en-US" sz="1500" spc="157">
                <a:solidFill>
                  <a:srgbClr val="244357"/>
                </a:solidFill>
                <a:latin typeface="Roboto"/>
              </a:rPr>
              <a:t>Break Away Staff Development Summit 2019 | Selfless Sefl-Awareness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2FAF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43390" b="43390"/>
          <a:stretch>
            <a:fillRect/>
          </a:stretch>
        </p:blipFill>
        <p:spPr>
          <a:xfrm>
            <a:off x="-148670" y="-164078"/>
            <a:ext cx="18585340" cy="1639883"/>
          </a:xfrm>
          <a:prstGeom prst="rect">
            <a:avLst/>
          </a:prstGeom>
        </p:spPr>
      </p:pic>
      <p:pic>
        <p:nvPicPr>
          <p:cNvPr id="3" name="Picture 3"/>
          <p:cNvPicPr>
            <a:picLocks noChangeAspect="1"/>
          </p:cNvPicPr>
          <p:nvPr/>
        </p:nvPicPr>
        <p:blipFill>
          <a:blip r:embed="rId3"/>
          <a:srcRect l="363" r="1311" b="84570"/>
          <a:stretch>
            <a:fillRect/>
          </a:stretch>
        </p:blipFill>
        <p:spPr>
          <a:xfrm>
            <a:off x="-154358" y="-164078"/>
            <a:ext cx="18596716" cy="1637860"/>
          </a:xfrm>
          <a:prstGeom prst="rect">
            <a:avLst/>
          </a:prstGeom>
        </p:spPr>
      </p:pic>
      <p:sp>
        <p:nvSpPr>
          <p:cNvPr id="4" name="TextBox 4"/>
          <p:cNvSpPr txBox="1"/>
          <p:nvPr/>
        </p:nvSpPr>
        <p:spPr>
          <a:xfrm>
            <a:off x="1375710" y="9624131"/>
            <a:ext cx="16507453" cy="276225"/>
          </a:xfrm>
          <a:prstGeom prst="rect">
            <a:avLst/>
          </a:prstGeom>
        </p:spPr>
        <p:txBody>
          <a:bodyPr lIns="0" tIns="0" rIns="0" bIns="0" rtlCol="0" anchor="t">
            <a:spAutoFit/>
          </a:bodyPr>
          <a:lstStyle/>
          <a:p>
            <a:pPr algn="r">
              <a:lnSpc>
                <a:spcPts val="2175"/>
              </a:lnSpc>
            </a:pPr>
            <a:r>
              <a:rPr lang="en-US" sz="1500" spc="157">
                <a:solidFill>
                  <a:srgbClr val="244357"/>
                </a:solidFill>
                <a:latin typeface="Roboto"/>
              </a:rPr>
              <a:t>Break Away Staff Development Summit 2019 | Selfless Self-Awareness</a:t>
            </a:r>
          </a:p>
        </p:txBody>
      </p:sp>
      <p:grpSp>
        <p:nvGrpSpPr>
          <p:cNvPr id="5" name="Group 5"/>
          <p:cNvGrpSpPr/>
          <p:nvPr/>
        </p:nvGrpSpPr>
        <p:grpSpPr>
          <a:xfrm>
            <a:off x="1028700" y="2322044"/>
            <a:ext cx="6145329" cy="1834522"/>
            <a:chOff x="0" y="0"/>
            <a:chExt cx="8193772" cy="2446030"/>
          </a:xfrm>
        </p:grpSpPr>
        <p:sp>
          <p:nvSpPr>
            <p:cNvPr id="6" name="TextBox 6"/>
            <p:cNvSpPr txBox="1"/>
            <p:nvPr/>
          </p:nvSpPr>
          <p:spPr>
            <a:xfrm>
              <a:off x="0" y="28575"/>
              <a:ext cx="8193772" cy="1078018"/>
            </a:xfrm>
            <a:prstGeom prst="rect">
              <a:avLst/>
            </a:prstGeom>
          </p:spPr>
          <p:txBody>
            <a:bodyPr lIns="0" tIns="0" rIns="0" bIns="0" rtlCol="0" anchor="t">
              <a:spAutoFit/>
            </a:bodyPr>
            <a:lstStyle/>
            <a:p>
              <a:pPr marL="0" lvl="0" indent="0" algn="l">
                <a:lnSpc>
                  <a:spcPts val="6214"/>
                </a:lnSpc>
                <a:spcBef>
                  <a:spcPct val="0"/>
                </a:spcBef>
                <a:buFont typeface="Arial"/>
                <a:buChar char="•"/>
              </a:pPr>
              <a:r>
                <a:rPr lang="en-US" sz="5500" b="1" i="0" spc="577">
                  <a:solidFill>
                    <a:srgbClr val="244357"/>
                  </a:solidFill>
                  <a:latin typeface="Roboto Condensed"/>
                </a:rPr>
                <a:t>WELCOME</a:t>
              </a:r>
            </a:p>
          </p:txBody>
        </p:sp>
        <p:sp>
          <p:nvSpPr>
            <p:cNvPr id="7" name="TextBox 7"/>
            <p:cNvSpPr txBox="1"/>
            <p:nvPr/>
          </p:nvSpPr>
          <p:spPr>
            <a:xfrm>
              <a:off x="0" y="1319963"/>
              <a:ext cx="7342776" cy="922189"/>
            </a:xfrm>
            <a:prstGeom prst="rect">
              <a:avLst/>
            </a:prstGeom>
          </p:spPr>
          <p:txBody>
            <a:bodyPr lIns="0" tIns="0" rIns="0" bIns="0" rtlCol="0" anchor="t">
              <a:spAutoFit/>
            </a:bodyPr>
            <a:lstStyle/>
            <a:p>
              <a:pPr marL="0" lvl="0" indent="0" algn="l">
                <a:lnSpc>
                  <a:spcPts val="5473"/>
                </a:lnSpc>
                <a:spcBef>
                  <a:spcPct val="0"/>
                </a:spcBef>
                <a:buFont typeface="Arial"/>
                <a:buChar char="•"/>
              </a:pPr>
              <a:r>
                <a:rPr lang="en-US" sz="4600" i="0" spc="114">
                  <a:solidFill>
                    <a:srgbClr val="244357"/>
                  </a:solidFill>
                  <a:latin typeface="Roboto Condensed"/>
                </a:rPr>
                <a:t>A</a:t>
              </a:r>
              <a:r>
                <a:rPr lang="en-US" sz="4600" b="0" i="0" spc="114">
                  <a:solidFill>
                    <a:srgbClr val="244357"/>
                  </a:solidFill>
                  <a:latin typeface="Roboto Condensed"/>
                </a:rPr>
                <a:t>CTIVITY</a:t>
              </a:r>
            </a:p>
          </p:txBody>
        </p:sp>
      </p:grpSp>
      <p:sp>
        <p:nvSpPr>
          <p:cNvPr id="8" name="TextBox 8"/>
          <p:cNvSpPr txBox="1"/>
          <p:nvPr/>
        </p:nvSpPr>
        <p:spPr>
          <a:xfrm>
            <a:off x="6329370" y="2236319"/>
            <a:ext cx="9460354" cy="6683375"/>
          </a:xfrm>
          <a:prstGeom prst="rect">
            <a:avLst/>
          </a:prstGeom>
        </p:spPr>
        <p:txBody>
          <a:bodyPr lIns="0" tIns="0" rIns="0" bIns="0" rtlCol="0" anchor="t">
            <a:spAutoFit/>
          </a:bodyPr>
          <a:lstStyle/>
          <a:p>
            <a:pPr algn="l">
              <a:lnSpc>
                <a:spcPts val="4059"/>
              </a:lnSpc>
            </a:pPr>
            <a:r>
              <a:rPr lang="en-US" sz="2800" b="0" i="0" spc="70">
                <a:solidFill>
                  <a:srgbClr val="244357"/>
                </a:solidFill>
                <a:latin typeface="Roboto"/>
              </a:rPr>
              <a:t>At the top of a sheet of paper write a singular social identity, which is particularly salient to you today (</a:t>
            </a:r>
            <a:r>
              <a:rPr lang="en-US" sz="2800" b="0" i="1" spc="70">
                <a:solidFill>
                  <a:srgbClr val="244357"/>
                </a:solidFill>
                <a:latin typeface="Roboto"/>
              </a:rPr>
              <a:t>NOTE: we will be sharing with the room</a:t>
            </a:r>
            <a:r>
              <a:rPr lang="en-US" sz="2800" b="0" i="0" spc="70">
                <a:solidFill>
                  <a:srgbClr val="244357"/>
                </a:solidFill>
                <a:latin typeface="Roboto"/>
              </a:rPr>
              <a:t>).</a:t>
            </a:r>
          </a:p>
          <a:p>
            <a:pPr marL="462280" lvl="1" indent="-231140" algn="l">
              <a:lnSpc>
                <a:spcPts val="4059"/>
              </a:lnSpc>
              <a:buFont typeface="Arial"/>
              <a:buChar char="•"/>
            </a:pPr>
            <a:r>
              <a:rPr lang="en-US" sz="2800" b="0" i="0" spc="70">
                <a:solidFill>
                  <a:srgbClr val="244357"/>
                </a:solidFill>
                <a:latin typeface="Roboto"/>
              </a:rPr>
              <a:t>Sexuality</a:t>
            </a:r>
          </a:p>
          <a:p>
            <a:pPr marL="462280" lvl="1" indent="-231140" algn="l">
              <a:lnSpc>
                <a:spcPts val="4059"/>
              </a:lnSpc>
              <a:buFont typeface="Arial"/>
              <a:buChar char="•"/>
            </a:pPr>
            <a:r>
              <a:rPr lang="en-US" sz="2800" b="0" i="0" spc="70">
                <a:solidFill>
                  <a:srgbClr val="244357"/>
                </a:solidFill>
                <a:latin typeface="Roboto"/>
              </a:rPr>
              <a:t>Gender Identity</a:t>
            </a:r>
          </a:p>
          <a:p>
            <a:pPr marL="462280" lvl="1" indent="-231140" algn="l">
              <a:lnSpc>
                <a:spcPts val="4059"/>
              </a:lnSpc>
              <a:buFont typeface="Arial"/>
              <a:buChar char="•"/>
            </a:pPr>
            <a:r>
              <a:rPr lang="en-US" sz="2800" b="0" i="0" spc="70">
                <a:solidFill>
                  <a:srgbClr val="244357"/>
                </a:solidFill>
                <a:latin typeface="Roboto"/>
              </a:rPr>
              <a:t>Gender Expression</a:t>
            </a:r>
          </a:p>
          <a:p>
            <a:pPr marL="462280" lvl="1" indent="-231140" algn="l">
              <a:lnSpc>
                <a:spcPts val="4059"/>
              </a:lnSpc>
              <a:buFont typeface="Arial"/>
              <a:buChar char="•"/>
            </a:pPr>
            <a:r>
              <a:rPr lang="en-US" sz="2800" b="0" i="0" spc="70">
                <a:solidFill>
                  <a:srgbClr val="244357"/>
                </a:solidFill>
                <a:latin typeface="Roboto"/>
              </a:rPr>
              <a:t>Religious/Spiritual/Secular Identity</a:t>
            </a:r>
          </a:p>
          <a:p>
            <a:pPr marL="462280" lvl="1" indent="-231140" algn="l">
              <a:lnSpc>
                <a:spcPts val="4059"/>
              </a:lnSpc>
              <a:buFont typeface="Arial"/>
              <a:buChar char="•"/>
            </a:pPr>
            <a:r>
              <a:rPr lang="en-US" sz="2800" b="0" i="0" spc="70">
                <a:solidFill>
                  <a:srgbClr val="244357"/>
                </a:solidFill>
                <a:latin typeface="Roboto"/>
              </a:rPr>
              <a:t>Socioeconomic Status</a:t>
            </a:r>
          </a:p>
          <a:p>
            <a:pPr marL="462280" lvl="1" indent="-231140" algn="l">
              <a:lnSpc>
                <a:spcPts val="4059"/>
              </a:lnSpc>
              <a:buFont typeface="Arial"/>
              <a:buChar char="•"/>
            </a:pPr>
            <a:r>
              <a:rPr lang="en-US" sz="2800" b="0" i="0" spc="70">
                <a:solidFill>
                  <a:srgbClr val="244357"/>
                </a:solidFill>
                <a:latin typeface="Roboto"/>
              </a:rPr>
              <a:t>Race</a:t>
            </a:r>
          </a:p>
          <a:p>
            <a:pPr marL="462280" lvl="1" indent="-231140" algn="l">
              <a:lnSpc>
                <a:spcPts val="4059"/>
              </a:lnSpc>
              <a:buFont typeface="Arial"/>
              <a:buChar char="•"/>
            </a:pPr>
            <a:r>
              <a:rPr lang="en-US" sz="2800" b="0" i="0" spc="70">
                <a:solidFill>
                  <a:srgbClr val="244357"/>
                </a:solidFill>
                <a:latin typeface="Roboto"/>
              </a:rPr>
              <a:t>Ethnicity</a:t>
            </a:r>
          </a:p>
          <a:p>
            <a:pPr marL="462280" lvl="1" indent="-231140" algn="l">
              <a:lnSpc>
                <a:spcPts val="4059"/>
              </a:lnSpc>
              <a:buFont typeface="Arial"/>
              <a:buChar char="•"/>
            </a:pPr>
            <a:r>
              <a:rPr lang="en-US" sz="2800" b="0" i="0" spc="70">
                <a:solidFill>
                  <a:srgbClr val="244357"/>
                </a:solidFill>
                <a:latin typeface="Roboto"/>
              </a:rPr>
              <a:t>Nationality/Immigration Status</a:t>
            </a:r>
          </a:p>
          <a:p>
            <a:pPr marL="462280" lvl="1" indent="-231140" algn="l">
              <a:lnSpc>
                <a:spcPts val="4059"/>
              </a:lnSpc>
              <a:buFont typeface="Arial"/>
              <a:buChar char="•"/>
            </a:pPr>
            <a:r>
              <a:rPr lang="en-US" sz="2800" b="0" i="0" spc="70">
                <a:solidFill>
                  <a:srgbClr val="244357"/>
                </a:solidFill>
                <a:latin typeface="Roboto"/>
              </a:rPr>
              <a:t>Ability</a:t>
            </a:r>
            <a:r>
              <a:rPr lang="en-US" sz="2799" b="0" i="0" spc="69">
                <a:solidFill>
                  <a:srgbClr val="244357"/>
                </a:solidFill>
                <a:latin typeface="Roboto"/>
              </a:rPr>
              <a:t> (Seen/Unseen, Temporary/Chronic)</a:t>
            </a:r>
          </a:p>
          <a:p>
            <a:pPr marL="462280" lvl="1" indent="-231140" algn="l">
              <a:lnSpc>
                <a:spcPts val="4060"/>
              </a:lnSpc>
              <a:buFont typeface="Arial"/>
              <a:buChar char="•"/>
            </a:pPr>
            <a:r>
              <a:rPr lang="en-US" sz="2800" b="0" i="0" spc="70">
                <a:solidFill>
                  <a:srgbClr val="244357"/>
                </a:solidFill>
                <a:latin typeface="Roboto"/>
              </a:rPr>
              <a:t>Educational Attainment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2FAF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43390" b="43390"/>
          <a:stretch>
            <a:fillRect/>
          </a:stretch>
        </p:blipFill>
        <p:spPr>
          <a:xfrm>
            <a:off x="-148670" y="-164078"/>
            <a:ext cx="18585340" cy="1639883"/>
          </a:xfrm>
          <a:prstGeom prst="rect">
            <a:avLst/>
          </a:prstGeom>
        </p:spPr>
      </p:pic>
      <p:pic>
        <p:nvPicPr>
          <p:cNvPr id="3" name="Picture 3"/>
          <p:cNvPicPr>
            <a:picLocks noChangeAspect="1"/>
          </p:cNvPicPr>
          <p:nvPr/>
        </p:nvPicPr>
        <p:blipFill>
          <a:blip r:embed="rId3"/>
          <a:srcRect l="363" r="1311" b="84570"/>
          <a:stretch>
            <a:fillRect/>
          </a:stretch>
        </p:blipFill>
        <p:spPr>
          <a:xfrm>
            <a:off x="-154358" y="-164078"/>
            <a:ext cx="18596716" cy="1637860"/>
          </a:xfrm>
          <a:prstGeom prst="rect">
            <a:avLst/>
          </a:prstGeom>
        </p:spPr>
      </p:pic>
      <p:sp>
        <p:nvSpPr>
          <p:cNvPr id="4" name="TextBox 4"/>
          <p:cNvSpPr txBox="1"/>
          <p:nvPr/>
        </p:nvSpPr>
        <p:spPr>
          <a:xfrm>
            <a:off x="1375710" y="9624131"/>
            <a:ext cx="16507453" cy="276225"/>
          </a:xfrm>
          <a:prstGeom prst="rect">
            <a:avLst/>
          </a:prstGeom>
        </p:spPr>
        <p:txBody>
          <a:bodyPr lIns="0" tIns="0" rIns="0" bIns="0" rtlCol="0" anchor="t">
            <a:spAutoFit/>
          </a:bodyPr>
          <a:lstStyle/>
          <a:p>
            <a:pPr algn="r">
              <a:lnSpc>
                <a:spcPts val="2175"/>
              </a:lnSpc>
            </a:pPr>
            <a:r>
              <a:rPr lang="en-US" sz="1500" spc="157">
                <a:solidFill>
                  <a:srgbClr val="244357"/>
                </a:solidFill>
                <a:latin typeface="Roboto"/>
              </a:rPr>
              <a:t>Break Away Staff Development Summit 2019 | Selfless Self-Awareness</a:t>
            </a:r>
          </a:p>
        </p:txBody>
      </p:sp>
      <p:grpSp>
        <p:nvGrpSpPr>
          <p:cNvPr id="5" name="Group 5"/>
          <p:cNvGrpSpPr/>
          <p:nvPr/>
        </p:nvGrpSpPr>
        <p:grpSpPr>
          <a:xfrm>
            <a:off x="1028700" y="2322044"/>
            <a:ext cx="6145329" cy="1834522"/>
            <a:chOff x="0" y="0"/>
            <a:chExt cx="8193772" cy="2446030"/>
          </a:xfrm>
        </p:grpSpPr>
        <p:sp>
          <p:nvSpPr>
            <p:cNvPr id="6" name="TextBox 6"/>
            <p:cNvSpPr txBox="1"/>
            <p:nvPr/>
          </p:nvSpPr>
          <p:spPr>
            <a:xfrm>
              <a:off x="0" y="28575"/>
              <a:ext cx="8193772" cy="1078018"/>
            </a:xfrm>
            <a:prstGeom prst="rect">
              <a:avLst/>
            </a:prstGeom>
          </p:spPr>
          <p:txBody>
            <a:bodyPr lIns="0" tIns="0" rIns="0" bIns="0" rtlCol="0" anchor="t">
              <a:spAutoFit/>
            </a:bodyPr>
            <a:lstStyle/>
            <a:p>
              <a:pPr marL="0" lvl="0" indent="0" algn="l">
                <a:lnSpc>
                  <a:spcPts val="6214"/>
                </a:lnSpc>
                <a:spcBef>
                  <a:spcPct val="0"/>
                </a:spcBef>
                <a:buFont typeface="Arial"/>
                <a:buChar char="•"/>
              </a:pPr>
              <a:r>
                <a:rPr lang="en-US" sz="5500" b="1" i="0" spc="577">
                  <a:solidFill>
                    <a:srgbClr val="244357"/>
                  </a:solidFill>
                  <a:latin typeface="Roboto Condensed"/>
                </a:rPr>
                <a:t>WELCOME</a:t>
              </a:r>
            </a:p>
          </p:txBody>
        </p:sp>
        <p:sp>
          <p:nvSpPr>
            <p:cNvPr id="7" name="TextBox 7"/>
            <p:cNvSpPr txBox="1"/>
            <p:nvPr/>
          </p:nvSpPr>
          <p:spPr>
            <a:xfrm>
              <a:off x="0" y="1319963"/>
              <a:ext cx="7342776" cy="922189"/>
            </a:xfrm>
            <a:prstGeom prst="rect">
              <a:avLst/>
            </a:prstGeom>
          </p:spPr>
          <p:txBody>
            <a:bodyPr lIns="0" tIns="0" rIns="0" bIns="0" rtlCol="0" anchor="t">
              <a:spAutoFit/>
            </a:bodyPr>
            <a:lstStyle/>
            <a:p>
              <a:pPr marL="0" lvl="0" indent="0" algn="l">
                <a:lnSpc>
                  <a:spcPts val="5473"/>
                </a:lnSpc>
                <a:spcBef>
                  <a:spcPct val="0"/>
                </a:spcBef>
                <a:buFont typeface="Arial"/>
                <a:buChar char="•"/>
              </a:pPr>
              <a:r>
                <a:rPr lang="en-US" sz="4600" i="0" spc="114">
                  <a:solidFill>
                    <a:srgbClr val="244357"/>
                  </a:solidFill>
                  <a:latin typeface="Roboto Condensed"/>
                </a:rPr>
                <a:t>A</a:t>
              </a:r>
              <a:r>
                <a:rPr lang="en-US" sz="4600" b="0" i="0" spc="114">
                  <a:solidFill>
                    <a:srgbClr val="244357"/>
                  </a:solidFill>
                  <a:latin typeface="Roboto Condensed"/>
                </a:rPr>
                <a:t>CTIVITY</a:t>
              </a:r>
            </a:p>
          </p:txBody>
        </p:sp>
      </p:grpSp>
      <p:sp>
        <p:nvSpPr>
          <p:cNvPr id="8" name="TextBox 8"/>
          <p:cNvSpPr txBox="1"/>
          <p:nvPr/>
        </p:nvSpPr>
        <p:spPr>
          <a:xfrm>
            <a:off x="6329370" y="2236319"/>
            <a:ext cx="9460354" cy="2054225"/>
          </a:xfrm>
          <a:prstGeom prst="rect">
            <a:avLst/>
          </a:prstGeom>
        </p:spPr>
        <p:txBody>
          <a:bodyPr lIns="0" tIns="0" rIns="0" bIns="0" rtlCol="0" anchor="t">
            <a:spAutoFit/>
          </a:bodyPr>
          <a:lstStyle/>
          <a:p>
            <a:pPr algn="l">
              <a:lnSpc>
                <a:spcPts val="4059"/>
              </a:lnSpc>
            </a:pPr>
            <a:r>
              <a:rPr lang="en-US" sz="2800" b="0" i="0" spc="70">
                <a:solidFill>
                  <a:srgbClr val="244357"/>
                </a:solidFill>
                <a:latin typeface="Roboto"/>
              </a:rPr>
              <a:t>Beneath your social identity write three things you do (or DON'T do) which help you define your social identity as listed.</a:t>
            </a:r>
          </a:p>
          <a:p>
            <a:pPr marL="462280" lvl="1" indent="-231140" algn="l">
              <a:lnSpc>
                <a:spcPts val="4060"/>
              </a:lnSpc>
              <a:buFont typeface="Arial"/>
              <a:buChar char="•"/>
            </a:pPr>
            <a:r>
              <a:rPr lang="en-US" sz="2800" b="0" i="0" spc="70">
                <a:solidFill>
                  <a:srgbClr val="244357"/>
                </a:solidFill>
                <a:latin typeface="Roboto"/>
              </a:rPr>
              <a:t>Leave a space below each thing (</a:t>
            </a:r>
            <a:r>
              <a:rPr lang="en-US" sz="2800" b="0" i="1" spc="70">
                <a:solidFill>
                  <a:srgbClr val="244357"/>
                </a:solidFill>
                <a:latin typeface="Roboto"/>
              </a:rPr>
              <a:t>for the next step</a:t>
            </a:r>
            <a:r>
              <a:rPr lang="en-US" sz="2800" b="0" i="0" spc="70">
                <a:solidFill>
                  <a:srgbClr val="244357"/>
                </a:solidFill>
                <a:latin typeface="Roboto"/>
              </a:rPr>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2FAF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43390" b="43390"/>
          <a:stretch>
            <a:fillRect/>
          </a:stretch>
        </p:blipFill>
        <p:spPr>
          <a:xfrm>
            <a:off x="-148670" y="-164078"/>
            <a:ext cx="18585340" cy="1639883"/>
          </a:xfrm>
          <a:prstGeom prst="rect">
            <a:avLst/>
          </a:prstGeom>
        </p:spPr>
      </p:pic>
      <p:pic>
        <p:nvPicPr>
          <p:cNvPr id="3" name="Picture 3"/>
          <p:cNvPicPr>
            <a:picLocks noChangeAspect="1"/>
          </p:cNvPicPr>
          <p:nvPr/>
        </p:nvPicPr>
        <p:blipFill>
          <a:blip r:embed="rId3"/>
          <a:srcRect l="363" r="1311" b="84570"/>
          <a:stretch>
            <a:fillRect/>
          </a:stretch>
        </p:blipFill>
        <p:spPr>
          <a:xfrm>
            <a:off x="-154358" y="-164078"/>
            <a:ext cx="18596716" cy="1637860"/>
          </a:xfrm>
          <a:prstGeom prst="rect">
            <a:avLst/>
          </a:prstGeom>
        </p:spPr>
      </p:pic>
      <p:sp>
        <p:nvSpPr>
          <p:cNvPr id="4" name="TextBox 4"/>
          <p:cNvSpPr txBox="1"/>
          <p:nvPr/>
        </p:nvSpPr>
        <p:spPr>
          <a:xfrm>
            <a:off x="1375710" y="9624131"/>
            <a:ext cx="16507453" cy="276225"/>
          </a:xfrm>
          <a:prstGeom prst="rect">
            <a:avLst/>
          </a:prstGeom>
        </p:spPr>
        <p:txBody>
          <a:bodyPr lIns="0" tIns="0" rIns="0" bIns="0" rtlCol="0" anchor="t">
            <a:spAutoFit/>
          </a:bodyPr>
          <a:lstStyle/>
          <a:p>
            <a:pPr algn="r">
              <a:lnSpc>
                <a:spcPts val="2175"/>
              </a:lnSpc>
            </a:pPr>
            <a:r>
              <a:rPr lang="en-US" sz="1500" spc="157">
                <a:solidFill>
                  <a:srgbClr val="244357"/>
                </a:solidFill>
                <a:latin typeface="Roboto"/>
              </a:rPr>
              <a:t>Break Away Staff Development Summit 2019 | Selfless Self-Awareness</a:t>
            </a:r>
          </a:p>
        </p:txBody>
      </p:sp>
      <p:grpSp>
        <p:nvGrpSpPr>
          <p:cNvPr id="5" name="Group 5"/>
          <p:cNvGrpSpPr/>
          <p:nvPr/>
        </p:nvGrpSpPr>
        <p:grpSpPr>
          <a:xfrm>
            <a:off x="1028700" y="2322044"/>
            <a:ext cx="6145329" cy="1834522"/>
            <a:chOff x="0" y="0"/>
            <a:chExt cx="8193772" cy="2446030"/>
          </a:xfrm>
        </p:grpSpPr>
        <p:sp>
          <p:nvSpPr>
            <p:cNvPr id="6" name="TextBox 6"/>
            <p:cNvSpPr txBox="1"/>
            <p:nvPr/>
          </p:nvSpPr>
          <p:spPr>
            <a:xfrm>
              <a:off x="0" y="28575"/>
              <a:ext cx="8193772" cy="1078018"/>
            </a:xfrm>
            <a:prstGeom prst="rect">
              <a:avLst/>
            </a:prstGeom>
          </p:spPr>
          <p:txBody>
            <a:bodyPr lIns="0" tIns="0" rIns="0" bIns="0" rtlCol="0" anchor="t">
              <a:spAutoFit/>
            </a:bodyPr>
            <a:lstStyle/>
            <a:p>
              <a:pPr marL="0" lvl="0" indent="0" algn="l">
                <a:lnSpc>
                  <a:spcPts val="6214"/>
                </a:lnSpc>
                <a:spcBef>
                  <a:spcPct val="0"/>
                </a:spcBef>
                <a:buFont typeface="Arial"/>
                <a:buChar char="•"/>
              </a:pPr>
              <a:r>
                <a:rPr lang="en-US" sz="5500" b="1" i="0" spc="577">
                  <a:solidFill>
                    <a:srgbClr val="244357"/>
                  </a:solidFill>
                  <a:latin typeface="Roboto Condensed"/>
                </a:rPr>
                <a:t>WELCOME</a:t>
              </a:r>
            </a:p>
          </p:txBody>
        </p:sp>
        <p:sp>
          <p:nvSpPr>
            <p:cNvPr id="7" name="TextBox 7"/>
            <p:cNvSpPr txBox="1"/>
            <p:nvPr/>
          </p:nvSpPr>
          <p:spPr>
            <a:xfrm>
              <a:off x="0" y="1319963"/>
              <a:ext cx="7342776" cy="922189"/>
            </a:xfrm>
            <a:prstGeom prst="rect">
              <a:avLst/>
            </a:prstGeom>
          </p:spPr>
          <p:txBody>
            <a:bodyPr lIns="0" tIns="0" rIns="0" bIns="0" rtlCol="0" anchor="t">
              <a:spAutoFit/>
            </a:bodyPr>
            <a:lstStyle/>
            <a:p>
              <a:pPr marL="0" lvl="0" indent="0" algn="l">
                <a:lnSpc>
                  <a:spcPts val="5473"/>
                </a:lnSpc>
                <a:spcBef>
                  <a:spcPct val="0"/>
                </a:spcBef>
                <a:buFont typeface="Arial"/>
                <a:buChar char="•"/>
              </a:pPr>
              <a:r>
                <a:rPr lang="en-US" sz="4600" i="0" spc="114">
                  <a:solidFill>
                    <a:srgbClr val="244357"/>
                  </a:solidFill>
                  <a:latin typeface="Roboto Condensed"/>
                </a:rPr>
                <a:t>A</a:t>
              </a:r>
              <a:r>
                <a:rPr lang="en-US" sz="4600" b="0" i="0" spc="114">
                  <a:solidFill>
                    <a:srgbClr val="244357"/>
                  </a:solidFill>
                  <a:latin typeface="Roboto Condensed"/>
                </a:rPr>
                <a:t>CTIVITY</a:t>
              </a:r>
            </a:p>
          </p:txBody>
        </p:sp>
      </p:grpSp>
      <p:sp>
        <p:nvSpPr>
          <p:cNvPr id="8" name="TextBox 8"/>
          <p:cNvSpPr txBox="1"/>
          <p:nvPr/>
        </p:nvSpPr>
        <p:spPr>
          <a:xfrm>
            <a:off x="6329370" y="2236319"/>
            <a:ext cx="9460354" cy="4111625"/>
          </a:xfrm>
          <a:prstGeom prst="rect">
            <a:avLst/>
          </a:prstGeom>
        </p:spPr>
        <p:txBody>
          <a:bodyPr lIns="0" tIns="0" rIns="0" bIns="0" rtlCol="0" anchor="t">
            <a:spAutoFit/>
          </a:bodyPr>
          <a:lstStyle/>
          <a:p>
            <a:pPr algn="l">
              <a:lnSpc>
                <a:spcPts val="4059"/>
              </a:lnSpc>
            </a:pPr>
            <a:r>
              <a:rPr lang="en-US" sz="2800" b="0" i="0" spc="70">
                <a:solidFill>
                  <a:srgbClr val="244357"/>
                </a:solidFill>
                <a:latin typeface="Roboto"/>
              </a:rPr>
              <a:t>Beneath your social identity write three things you do (or DON'T do) which help you define your social identity as listed.</a:t>
            </a:r>
          </a:p>
          <a:p>
            <a:pPr marL="462280" lvl="1" indent="-231140" algn="l">
              <a:lnSpc>
                <a:spcPts val="4059"/>
              </a:lnSpc>
              <a:buFont typeface="Arial"/>
              <a:buChar char="•"/>
            </a:pPr>
            <a:r>
              <a:rPr lang="en-US" sz="2800" b="0" i="0" spc="70">
                <a:solidFill>
                  <a:srgbClr val="244357"/>
                </a:solidFill>
                <a:latin typeface="Roboto"/>
              </a:rPr>
              <a:t>Leave a space below each thing (</a:t>
            </a:r>
            <a:r>
              <a:rPr lang="en-US" sz="2800" b="0" i="1" spc="70">
                <a:solidFill>
                  <a:srgbClr val="244357"/>
                </a:solidFill>
                <a:latin typeface="Roboto"/>
              </a:rPr>
              <a:t>for the next step</a:t>
            </a:r>
            <a:r>
              <a:rPr lang="en-US" sz="2800" b="0" i="0" spc="70">
                <a:solidFill>
                  <a:srgbClr val="244357"/>
                </a:solidFill>
                <a:latin typeface="Roboto"/>
              </a:rPr>
              <a:t>). </a:t>
            </a:r>
          </a:p>
          <a:p>
            <a:pPr algn="l">
              <a:lnSpc>
                <a:spcPts val="4059"/>
              </a:lnSpc>
            </a:pPr>
            <a:endParaRPr lang="en-US" sz="2800" b="0" i="0" spc="70">
              <a:solidFill>
                <a:srgbClr val="244357"/>
              </a:solidFill>
              <a:latin typeface="Roboto"/>
            </a:endParaRPr>
          </a:p>
          <a:p>
            <a:pPr algn="l">
              <a:lnSpc>
                <a:spcPts val="4060"/>
              </a:lnSpc>
            </a:pPr>
            <a:r>
              <a:rPr lang="en-US" sz="2800" b="0" i="0" spc="70">
                <a:solidFill>
                  <a:srgbClr val="244357"/>
                </a:solidFill>
                <a:latin typeface="Roboto"/>
              </a:rPr>
              <a:t>In the space below each thing you do (or DON'T do), make a notation of any previous experiences you had which related it to the social identity.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2FAF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43390" b="43390"/>
          <a:stretch>
            <a:fillRect/>
          </a:stretch>
        </p:blipFill>
        <p:spPr>
          <a:xfrm>
            <a:off x="-148670" y="-164078"/>
            <a:ext cx="18585340" cy="1639883"/>
          </a:xfrm>
          <a:prstGeom prst="rect">
            <a:avLst/>
          </a:prstGeom>
        </p:spPr>
      </p:pic>
      <p:pic>
        <p:nvPicPr>
          <p:cNvPr id="3" name="Picture 3"/>
          <p:cNvPicPr>
            <a:picLocks noChangeAspect="1"/>
          </p:cNvPicPr>
          <p:nvPr/>
        </p:nvPicPr>
        <p:blipFill>
          <a:blip r:embed="rId3"/>
          <a:srcRect l="363" r="1311" b="84570"/>
          <a:stretch>
            <a:fillRect/>
          </a:stretch>
        </p:blipFill>
        <p:spPr>
          <a:xfrm>
            <a:off x="-154358" y="-164078"/>
            <a:ext cx="18596716" cy="1637860"/>
          </a:xfrm>
          <a:prstGeom prst="rect">
            <a:avLst/>
          </a:prstGeom>
        </p:spPr>
      </p:pic>
      <p:sp>
        <p:nvSpPr>
          <p:cNvPr id="4" name="TextBox 4"/>
          <p:cNvSpPr txBox="1"/>
          <p:nvPr/>
        </p:nvSpPr>
        <p:spPr>
          <a:xfrm>
            <a:off x="1375710" y="9624131"/>
            <a:ext cx="16507453" cy="276225"/>
          </a:xfrm>
          <a:prstGeom prst="rect">
            <a:avLst/>
          </a:prstGeom>
        </p:spPr>
        <p:txBody>
          <a:bodyPr lIns="0" tIns="0" rIns="0" bIns="0" rtlCol="0" anchor="t">
            <a:spAutoFit/>
          </a:bodyPr>
          <a:lstStyle/>
          <a:p>
            <a:pPr algn="r">
              <a:lnSpc>
                <a:spcPts val="2175"/>
              </a:lnSpc>
            </a:pPr>
            <a:r>
              <a:rPr lang="en-US" sz="1500" spc="157">
                <a:solidFill>
                  <a:srgbClr val="244357"/>
                </a:solidFill>
                <a:latin typeface="Roboto"/>
              </a:rPr>
              <a:t>Break Away Staff Development Summit 2019 | Selfless Self-Awareness</a:t>
            </a:r>
          </a:p>
        </p:txBody>
      </p:sp>
      <p:grpSp>
        <p:nvGrpSpPr>
          <p:cNvPr id="5" name="Group 5"/>
          <p:cNvGrpSpPr/>
          <p:nvPr/>
        </p:nvGrpSpPr>
        <p:grpSpPr>
          <a:xfrm>
            <a:off x="1028700" y="2322044"/>
            <a:ext cx="6145329" cy="1834522"/>
            <a:chOff x="0" y="0"/>
            <a:chExt cx="8193772" cy="2446030"/>
          </a:xfrm>
        </p:grpSpPr>
        <p:sp>
          <p:nvSpPr>
            <p:cNvPr id="6" name="TextBox 6"/>
            <p:cNvSpPr txBox="1"/>
            <p:nvPr/>
          </p:nvSpPr>
          <p:spPr>
            <a:xfrm>
              <a:off x="0" y="28575"/>
              <a:ext cx="8193772" cy="1078018"/>
            </a:xfrm>
            <a:prstGeom prst="rect">
              <a:avLst/>
            </a:prstGeom>
          </p:spPr>
          <p:txBody>
            <a:bodyPr lIns="0" tIns="0" rIns="0" bIns="0" rtlCol="0" anchor="t">
              <a:spAutoFit/>
            </a:bodyPr>
            <a:lstStyle/>
            <a:p>
              <a:pPr marL="0" lvl="0" indent="0" algn="l">
                <a:lnSpc>
                  <a:spcPts val="6214"/>
                </a:lnSpc>
                <a:spcBef>
                  <a:spcPct val="0"/>
                </a:spcBef>
                <a:buFont typeface="Arial"/>
                <a:buChar char="•"/>
              </a:pPr>
              <a:r>
                <a:rPr lang="en-US" sz="5500" b="1" i="0" spc="577">
                  <a:solidFill>
                    <a:srgbClr val="244357"/>
                  </a:solidFill>
                  <a:latin typeface="Roboto Condensed"/>
                </a:rPr>
                <a:t>WELCOME</a:t>
              </a:r>
            </a:p>
          </p:txBody>
        </p:sp>
        <p:sp>
          <p:nvSpPr>
            <p:cNvPr id="7" name="TextBox 7"/>
            <p:cNvSpPr txBox="1"/>
            <p:nvPr/>
          </p:nvSpPr>
          <p:spPr>
            <a:xfrm>
              <a:off x="0" y="1319963"/>
              <a:ext cx="7342776" cy="922189"/>
            </a:xfrm>
            <a:prstGeom prst="rect">
              <a:avLst/>
            </a:prstGeom>
          </p:spPr>
          <p:txBody>
            <a:bodyPr lIns="0" tIns="0" rIns="0" bIns="0" rtlCol="0" anchor="t">
              <a:spAutoFit/>
            </a:bodyPr>
            <a:lstStyle/>
            <a:p>
              <a:pPr marL="0" lvl="0" indent="0" algn="l">
                <a:lnSpc>
                  <a:spcPts val="5473"/>
                </a:lnSpc>
                <a:spcBef>
                  <a:spcPct val="0"/>
                </a:spcBef>
                <a:buFont typeface="Arial"/>
                <a:buChar char="•"/>
              </a:pPr>
              <a:r>
                <a:rPr lang="en-US" sz="4600" i="0" spc="114">
                  <a:solidFill>
                    <a:srgbClr val="244357"/>
                  </a:solidFill>
                  <a:latin typeface="Roboto Condensed"/>
                </a:rPr>
                <a:t>A</a:t>
              </a:r>
              <a:r>
                <a:rPr lang="en-US" sz="4600" b="0" i="0" spc="114">
                  <a:solidFill>
                    <a:srgbClr val="244357"/>
                  </a:solidFill>
                  <a:latin typeface="Roboto Condensed"/>
                </a:rPr>
                <a:t>CTIVITY</a:t>
              </a:r>
            </a:p>
          </p:txBody>
        </p:sp>
      </p:grpSp>
      <p:sp>
        <p:nvSpPr>
          <p:cNvPr id="8" name="TextBox 8"/>
          <p:cNvSpPr txBox="1"/>
          <p:nvPr/>
        </p:nvSpPr>
        <p:spPr>
          <a:xfrm>
            <a:off x="6329370" y="2236319"/>
            <a:ext cx="9460354" cy="4625975"/>
          </a:xfrm>
          <a:prstGeom prst="rect">
            <a:avLst/>
          </a:prstGeom>
        </p:spPr>
        <p:txBody>
          <a:bodyPr lIns="0" tIns="0" rIns="0" bIns="0" rtlCol="0" anchor="t">
            <a:spAutoFit/>
          </a:bodyPr>
          <a:lstStyle/>
          <a:p>
            <a:pPr algn="l">
              <a:lnSpc>
                <a:spcPts val="4059"/>
              </a:lnSpc>
            </a:pPr>
            <a:r>
              <a:rPr lang="en-US" sz="2800" b="0" i="0" spc="70">
                <a:solidFill>
                  <a:srgbClr val="244357"/>
                </a:solidFill>
                <a:latin typeface="Roboto"/>
              </a:rPr>
              <a:t>Beneath your social identity write three things you do which help you define your social identity as listed.</a:t>
            </a:r>
          </a:p>
          <a:p>
            <a:pPr marL="462280" lvl="1" indent="-231140" algn="l">
              <a:lnSpc>
                <a:spcPts val="4059"/>
              </a:lnSpc>
              <a:buFont typeface="Arial"/>
              <a:buChar char="•"/>
            </a:pPr>
            <a:r>
              <a:rPr lang="en-US" sz="2800" b="0" i="0" spc="70">
                <a:solidFill>
                  <a:srgbClr val="244357"/>
                </a:solidFill>
                <a:latin typeface="Roboto"/>
              </a:rPr>
              <a:t>Leave a space below each thing (</a:t>
            </a:r>
            <a:r>
              <a:rPr lang="en-US" sz="2800" b="0" i="1" spc="70">
                <a:solidFill>
                  <a:srgbClr val="244357"/>
                </a:solidFill>
                <a:latin typeface="Roboto"/>
              </a:rPr>
              <a:t>for the next step</a:t>
            </a:r>
            <a:r>
              <a:rPr lang="en-US" sz="2800" b="0" i="0" spc="70">
                <a:solidFill>
                  <a:srgbClr val="244357"/>
                </a:solidFill>
                <a:latin typeface="Roboto"/>
              </a:rPr>
              <a:t>). </a:t>
            </a:r>
          </a:p>
          <a:p>
            <a:pPr algn="l">
              <a:lnSpc>
                <a:spcPts val="4059"/>
              </a:lnSpc>
            </a:pPr>
            <a:endParaRPr lang="en-US" sz="2800" b="0" i="0" spc="70">
              <a:solidFill>
                <a:srgbClr val="244357"/>
              </a:solidFill>
              <a:latin typeface="Roboto"/>
            </a:endParaRPr>
          </a:p>
          <a:p>
            <a:pPr algn="l">
              <a:lnSpc>
                <a:spcPts val="4059"/>
              </a:lnSpc>
            </a:pPr>
            <a:r>
              <a:rPr lang="en-US" sz="2800" b="0" i="0" spc="70">
                <a:solidFill>
                  <a:srgbClr val="244357"/>
                </a:solidFill>
                <a:latin typeface="Roboto"/>
              </a:rPr>
              <a:t>In the space below each thing you do (or DON'T do), make a notation of any previous experiences you had which related it to the social identity.</a:t>
            </a:r>
          </a:p>
          <a:p>
            <a:pPr algn="l">
              <a:lnSpc>
                <a:spcPts val="4059"/>
              </a:lnSpc>
            </a:pPr>
            <a:endParaRPr lang="en-US" sz="2800" b="0" i="0" spc="70">
              <a:solidFill>
                <a:srgbClr val="244357"/>
              </a:solidFill>
              <a:latin typeface="Roboto"/>
            </a:endParaRPr>
          </a:p>
          <a:p>
            <a:pPr algn="l">
              <a:lnSpc>
                <a:spcPts val="4060"/>
              </a:lnSpc>
            </a:pPr>
            <a:r>
              <a:rPr lang="en-US" sz="2800" b="0" i="0" spc="70">
                <a:solidFill>
                  <a:srgbClr val="244357"/>
                </a:solidFill>
                <a:latin typeface="Roboto"/>
              </a:rPr>
              <a:t>SHARING TIME!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srcRect t="4175" b="4175"/>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028700" y="1219200"/>
            <a:ext cx="12389245" cy="3340618"/>
          </a:xfrm>
          <a:prstGeom prst="rect">
            <a:avLst/>
          </a:prstGeom>
        </p:spPr>
        <p:txBody>
          <a:bodyPr lIns="0" tIns="0" rIns="0" bIns="0" rtlCol="0" anchor="t">
            <a:spAutoFit/>
          </a:bodyPr>
          <a:lstStyle/>
          <a:p>
            <a:pPr marL="0" lvl="0" indent="0" algn="l">
              <a:lnSpc>
                <a:spcPts val="12926"/>
              </a:lnSpc>
              <a:buFont typeface="Arial"/>
              <a:buChar char="•"/>
            </a:pPr>
            <a:r>
              <a:rPr lang="en-US" sz="12550" b="1" i="0" spc="715">
                <a:solidFill>
                  <a:srgbClr val="FFFFFF"/>
                </a:solidFill>
                <a:latin typeface="Roboto Condensed"/>
              </a:rPr>
              <a:t>DEFINING THE NEED</a:t>
            </a:r>
          </a:p>
        </p:txBody>
      </p:sp>
      <p:sp>
        <p:nvSpPr>
          <p:cNvPr id="3" name="TextBox 3"/>
          <p:cNvSpPr txBox="1"/>
          <p:nvPr/>
        </p:nvSpPr>
        <p:spPr>
          <a:xfrm>
            <a:off x="1028700" y="8509379"/>
            <a:ext cx="9337370" cy="748921"/>
          </a:xfrm>
          <a:prstGeom prst="rect">
            <a:avLst/>
          </a:prstGeom>
        </p:spPr>
        <p:txBody>
          <a:bodyPr lIns="0" tIns="0" rIns="0" bIns="0" rtlCol="0" anchor="t">
            <a:spAutoFit/>
          </a:bodyPr>
          <a:lstStyle/>
          <a:p>
            <a:pPr marL="0" lvl="0" indent="0" algn="l">
              <a:lnSpc>
                <a:spcPts val="5927"/>
              </a:lnSpc>
              <a:spcBef>
                <a:spcPct val="0"/>
              </a:spcBef>
              <a:buFont typeface="Arial"/>
              <a:buChar char="•"/>
            </a:pPr>
            <a:r>
              <a:rPr lang="en-US" sz="4980" b="1" i="0" spc="124">
                <a:solidFill>
                  <a:srgbClr val="FFFFFF"/>
                </a:solidFill>
                <a:latin typeface="Roboto Condensed"/>
              </a:rPr>
              <a:t>WHY IS IT IMPORTANT TO US?</a:t>
            </a:r>
          </a:p>
        </p:txBody>
      </p:sp>
      <p:sp>
        <p:nvSpPr>
          <p:cNvPr id="4" name="TextBox 4"/>
          <p:cNvSpPr txBox="1"/>
          <p:nvPr/>
        </p:nvSpPr>
        <p:spPr>
          <a:xfrm>
            <a:off x="1375710" y="9624131"/>
            <a:ext cx="16507453" cy="276225"/>
          </a:xfrm>
          <a:prstGeom prst="rect">
            <a:avLst/>
          </a:prstGeom>
        </p:spPr>
        <p:txBody>
          <a:bodyPr lIns="0" tIns="0" rIns="0" bIns="0" rtlCol="0" anchor="t">
            <a:spAutoFit/>
          </a:bodyPr>
          <a:lstStyle/>
          <a:p>
            <a:pPr algn="r">
              <a:lnSpc>
                <a:spcPts val="2175"/>
              </a:lnSpc>
            </a:pPr>
            <a:r>
              <a:rPr lang="en-US" sz="1500" spc="157">
                <a:solidFill>
                  <a:srgbClr val="244357"/>
                </a:solidFill>
                <a:latin typeface="Roboto"/>
              </a:rPr>
              <a:t>Break Away Staff Development Summit 2019 | Selfless Self-Awareness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rcRect t="12500" b="12500"/>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247794" y="9303378"/>
            <a:ext cx="18952535" cy="1359061"/>
          </a:xfrm>
          <a:prstGeom prst="rect">
            <a:avLst/>
          </a:prstGeom>
          <a:solidFill>
            <a:srgbClr val="F2FAFF"/>
          </a:solidFill>
        </p:spPr>
      </p:sp>
      <p:grpSp>
        <p:nvGrpSpPr>
          <p:cNvPr id="3" name="Group 3"/>
          <p:cNvGrpSpPr/>
          <p:nvPr/>
        </p:nvGrpSpPr>
        <p:grpSpPr>
          <a:xfrm>
            <a:off x="1028700" y="1242390"/>
            <a:ext cx="16347673" cy="6881285"/>
            <a:chOff x="0" y="-28575"/>
            <a:chExt cx="21796897" cy="9175047"/>
          </a:xfrm>
        </p:grpSpPr>
        <p:sp>
          <p:nvSpPr>
            <p:cNvPr id="4" name="TextBox 4"/>
            <p:cNvSpPr txBox="1"/>
            <p:nvPr/>
          </p:nvSpPr>
          <p:spPr>
            <a:xfrm>
              <a:off x="1275384" y="-28575"/>
              <a:ext cx="19246130" cy="1040342"/>
            </a:xfrm>
            <a:prstGeom prst="rect">
              <a:avLst/>
            </a:prstGeom>
          </p:spPr>
          <p:txBody>
            <a:bodyPr lIns="0" tIns="0" rIns="0" bIns="0" rtlCol="0" anchor="t">
              <a:spAutoFit/>
            </a:bodyPr>
            <a:lstStyle/>
            <a:p>
              <a:pPr algn="ctr">
                <a:lnSpc>
                  <a:spcPts val="6250"/>
                </a:lnSpc>
              </a:pPr>
              <a:r>
                <a:rPr lang="en-US" sz="5000" b="1" spc="250">
                  <a:solidFill>
                    <a:srgbClr val="F2FAFF"/>
                  </a:solidFill>
                  <a:latin typeface="Roboto"/>
                </a:rPr>
                <a:t>CASE STUDY 1</a:t>
              </a:r>
            </a:p>
          </p:txBody>
        </p:sp>
        <p:sp>
          <p:nvSpPr>
            <p:cNvPr id="5" name="TextBox 5"/>
            <p:cNvSpPr txBox="1"/>
            <p:nvPr/>
          </p:nvSpPr>
          <p:spPr>
            <a:xfrm>
              <a:off x="0" y="1340916"/>
              <a:ext cx="21796897" cy="7805556"/>
            </a:xfrm>
            <a:prstGeom prst="rect">
              <a:avLst/>
            </a:prstGeom>
          </p:spPr>
          <p:txBody>
            <a:bodyPr lIns="0" tIns="0" rIns="0" bIns="0" rtlCol="0" anchor="t">
              <a:spAutoFit/>
            </a:bodyPr>
            <a:lstStyle/>
            <a:p>
              <a:pPr marL="0" lvl="0" indent="0">
                <a:lnSpc>
                  <a:spcPts val="4640"/>
                </a:lnSpc>
                <a:spcBef>
                  <a:spcPct val="0"/>
                </a:spcBef>
                <a:buFont typeface="Arial"/>
                <a:buChar char="•"/>
              </a:pPr>
              <a:r>
                <a:rPr lang="en-US" sz="3200" b="0" i="0" spc="80" dirty="0">
                  <a:solidFill>
                    <a:srgbClr val="FFFFFF"/>
                  </a:solidFill>
                  <a:latin typeface="Roboto"/>
                </a:rPr>
                <a:t>When Jake was 19 he was in college studying accounting. He was unhappy. Unsure of what he wanted to do, Jake dropped out and began traveling (mostly domestically). His travel was slow. Each time he made it to a new place he would find a short-term lease and a temporary job to make money. A few months later he would move on. By the time Jake turned 21 he had converted to a new spiritual calling, discovered a passion for community organizing (specifically involving childhood access to art), and fallen in love with reading. While many pieces of Jake's identity had shifted, some had grown deeper. Jake could now acknowledge he had always liked art but didn't realize how important it had actually been to him. Jake reflected, "Before I was floating, lost. Now I have control over my own sail."</a:t>
              </a:r>
            </a:p>
          </p:txBody>
        </p:sp>
      </p:grpSp>
      <p:sp>
        <p:nvSpPr>
          <p:cNvPr id="6" name="TextBox 6"/>
          <p:cNvSpPr txBox="1"/>
          <p:nvPr/>
        </p:nvSpPr>
        <p:spPr>
          <a:xfrm>
            <a:off x="1375710" y="9624131"/>
            <a:ext cx="16507453" cy="276225"/>
          </a:xfrm>
          <a:prstGeom prst="rect">
            <a:avLst/>
          </a:prstGeom>
        </p:spPr>
        <p:txBody>
          <a:bodyPr lIns="0" tIns="0" rIns="0" bIns="0" rtlCol="0" anchor="t">
            <a:spAutoFit/>
          </a:bodyPr>
          <a:lstStyle/>
          <a:p>
            <a:pPr algn="r">
              <a:lnSpc>
                <a:spcPts val="2175"/>
              </a:lnSpc>
            </a:pPr>
            <a:r>
              <a:rPr lang="en-US" sz="1500" spc="157">
                <a:solidFill>
                  <a:srgbClr val="244357"/>
                </a:solidFill>
                <a:latin typeface="Roboto"/>
              </a:rPr>
              <a:t>Break Away Staff Development Summit 2019 | Selfless Self-Awareness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rcRect t="12500" b="12500"/>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247794" y="9303378"/>
            <a:ext cx="18952535" cy="1359061"/>
          </a:xfrm>
          <a:prstGeom prst="rect">
            <a:avLst/>
          </a:prstGeom>
          <a:solidFill>
            <a:srgbClr val="F2FAFF"/>
          </a:solidFill>
        </p:spPr>
      </p:sp>
      <p:grpSp>
        <p:nvGrpSpPr>
          <p:cNvPr id="3" name="Group 3"/>
          <p:cNvGrpSpPr/>
          <p:nvPr/>
        </p:nvGrpSpPr>
        <p:grpSpPr>
          <a:xfrm>
            <a:off x="1028700" y="1263821"/>
            <a:ext cx="16347673" cy="6785775"/>
            <a:chOff x="0" y="0"/>
            <a:chExt cx="21796897" cy="9047700"/>
          </a:xfrm>
        </p:grpSpPr>
        <p:sp>
          <p:nvSpPr>
            <p:cNvPr id="4" name="TextBox 4"/>
            <p:cNvSpPr txBox="1"/>
            <p:nvPr/>
          </p:nvSpPr>
          <p:spPr>
            <a:xfrm>
              <a:off x="1275384" y="-28575"/>
              <a:ext cx="19246130" cy="1040342"/>
            </a:xfrm>
            <a:prstGeom prst="rect">
              <a:avLst/>
            </a:prstGeom>
          </p:spPr>
          <p:txBody>
            <a:bodyPr lIns="0" tIns="0" rIns="0" bIns="0" rtlCol="0" anchor="t">
              <a:spAutoFit/>
            </a:bodyPr>
            <a:lstStyle/>
            <a:p>
              <a:pPr algn="ctr">
                <a:lnSpc>
                  <a:spcPts val="6250"/>
                </a:lnSpc>
              </a:pPr>
              <a:r>
                <a:rPr lang="en-US" sz="5000" b="1" spc="250">
                  <a:solidFill>
                    <a:srgbClr val="F2FAFF"/>
                  </a:solidFill>
                  <a:latin typeface="Roboto"/>
                </a:rPr>
                <a:t>CASE STUDY 2</a:t>
              </a:r>
            </a:p>
          </p:txBody>
        </p:sp>
        <p:sp>
          <p:nvSpPr>
            <p:cNvPr id="5" name="TextBox 5"/>
            <p:cNvSpPr txBox="1"/>
            <p:nvPr/>
          </p:nvSpPr>
          <p:spPr>
            <a:xfrm>
              <a:off x="0" y="1340916"/>
              <a:ext cx="21796897" cy="7706783"/>
            </a:xfrm>
            <a:prstGeom prst="rect">
              <a:avLst/>
            </a:prstGeom>
          </p:spPr>
          <p:txBody>
            <a:bodyPr lIns="0" tIns="0" rIns="0" bIns="0" rtlCol="0" anchor="t">
              <a:spAutoFit/>
            </a:bodyPr>
            <a:lstStyle/>
            <a:p>
              <a:pPr marL="0" lvl="0" indent="0">
                <a:lnSpc>
                  <a:spcPts val="4640"/>
                </a:lnSpc>
                <a:spcBef>
                  <a:spcPct val="0"/>
                </a:spcBef>
                <a:buFont typeface="Arial"/>
                <a:buChar char="•"/>
              </a:pPr>
              <a:r>
                <a:rPr lang="en-US" sz="3200" b="0" i="0" spc="80">
                  <a:solidFill>
                    <a:srgbClr val="FFFFFF"/>
                  </a:solidFill>
                  <a:latin typeface="Roboto"/>
                </a:rPr>
                <a:t>All through high school and college Cassie (White woman) studied hard, didn't swear or hang out with the party-type, and she regularly talked about her dream of following in her parents' footsteps (they were both doctors). And she did, but it was not without struggles. The worst of it came when Cassie was assigned clinical rotations in the inner-city. One day, while working with a Black man who had been injured on a construction site she made a joke about the preferable safety of a desk job. The man did not laugh, instead he got upset and explained that he couldn't get a desk job. Cassie responded, trying to be supportive, "of course you can! Anyone can have a desk job." The man looked seriously at her and shook his head, "You don't get it. I don't look like you. I walk into an interview and their minds are already made up."</a:t>
              </a:r>
            </a:p>
          </p:txBody>
        </p:sp>
      </p:grpSp>
      <p:sp>
        <p:nvSpPr>
          <p:cNvPr id="6" name="TextBox 6"/>
          <p:cNvSpPr txBox="1"/>
          <p:nvPr/>
        </p:nvSpPr>
        <p:spPr>
          <a:xfrm>
            <a:off x="1375710" y="9624131"/>
            <a:ext cx="16507453" cy="276225"/>
          </a:xfrm>
          <a:prstGeom prst="rect">
            <a:avLst/>
          </a:prstGeom>
        </p:spPr>
        <p:txBody>
          <a:bodyPr lIns="0" tIns="0" rIns="0" bIns="0" rtlCol="0" anchor="t">
            <a:spAutoFit/>
          </a:bodyPr>
          <a:lstStyle/>
          <a:p>
            <a:pPr algn="r">
              <a:lnSpc>
                <a:spcPts val="2175"/>
              </a:lnSpc>
            </a:pPr>
            <a:r>
              <a:rPr lang="en-US" sz="1500" spc="157">
                <a:solidFill>
                  <a:srgbClr val="244357"/>
                </a:solidFill>
                <a:latin typeface="Roboto"/>
              </a:rPr>
              <a:t>Break Away Staff Development Summit 2019 | Selfless Self-Awareness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srcRect t="12500" b="12500"/>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247794" y="9303378"/>
            <a:ext cx="18952535" cy="1359061"/>
          </a:xfrm>
          <a:prstGeom prst="rect">
            <a:avLst/>
          </a:prstGeom>
          <a:solidFill>
            <a:srgbClr val="F2FAFF"/>
          </a:solidFill>
        </p:spPr>
      </p:sp>
      <p:grpSp>
        <p:nvGrpSpPr>
          <p:cNvPr id="3" name="Group 3"/>
          <p:cNvGrpSpPr/>
          <p:nvPr/>
        </p:nvGrpSpPr>
        <p:grpSpPr>
          <a:xfrm>
            <a:off x="1028700" y="1263821"/>
            <a:ext cx="16347673" cy="6785775"/>
            <a:chOff x="0" y="0"/>
            <a:chExt cx="21796897" cy="9047700"/>
          </a:xfrm>
        </p:grpSpPr>
        <p:sp>
          <p:nvSpPr>
            <p:cNvPr id="4" name="TextBox 4"/>
            <p:cNvSpPr txBox="1"/>
            <p:nvPr/>
          </p:nvSpPr>
          <p:spPr>
            <a:xfrm>
              <a:off x="1275384" y="-28575"/>
              <a:ext cx="19246130" cy="1040342"/>
            </a:xfrm>
            <a:prstGeom prst="rect">
              <a:avLst/>
            </a:prstGeom>
          </p:spPr>
          <p:txBody>
            <a:bodyPr lIns="0" tIns="0" rIns="0" bIns="0" rtlCol="0" anchor="t">
              <a:spAutoFit/>
            </a:bodyPr>
            <a:lstStyle/>
            <a:p>
              <a:pPr algn="ctr">
                <a:lnSpc>
                  <a:spcPts val="6250"/>
                </a:lnSpc>
              </a:pPr>
              <a:r>
                <a:rPr lang="en-US" sz="5000" b="1" spc="250">
                  <a:solidFill>
                    <a:srgbClr val="F2FAFF"/>
                  </a:solidFill>
                  <a:latin typeface="Roboto"/>
                </a:rPr>
                <a:t>CASE STUDY 3</a:t>
              </a:r>
            </a:p>
          </p:txBody>
        </p:sp>
        <p:sp>
          <p:nvSpPr>
            <p:cNvPr id="5" name="TextBox 5"/>
            <p:cNvSpPr txBox="1"/>
            <p:nvPr/>
          </p:nvSpPr>
          <p:spPr>
            <a:xfrm>
              <a:off x="0" y="1340916"/>
              <a:ext cx="21796897" cy="7706783"/>
            </a:xfrm>
            <a:prstGeom prst="rect">
              <a:avLst/>
            </a:prstGeom>
          </p:spPr>
          <p:txBody>
            <a:bodyPr lIns="0" tIns="0" rIns="0" bIns="0" rtlCol="0" anchor="t">
              <a:spAutoFit/>
            </a:bodyPr>
            <a:lstStyle/>
            <a:p>
              <a:pPr marL="0" lvl="0" indent="0">
                <a:lnSpc>
                  <a:spcPts val="4640"/>
                </a:lnSpc>
                <a:spcBef>
                  <a:spcPct val="0"/>
                </a:spcBef>
                <a:buFont typeface="Arial"/>
                <a:buChar char="•"/>
              </a:pPr>
              <a:r>
                <a:rPr lang="en-US" sz="3200" b="0" i="0" spc="80">
                  <a:solidFill>
                    <a:srgbClr val="FFFFFF"/>
                  </a:solidFill>
                  <a:latin typeface="Roboto"/>
                </a:rPr>
                <a:t>Zhang was born curious. He was so curious that his parents joked (somewhat seriously) that he was bound to be a scientist or engineer of some sort, destined to solve the next big social problem. But Zhang did not want to be a scientist or engineer. So, while at college Zhang began to study literature. Un-enthralled with literature he switched to marketing. Reaching a point in his college journey where he had to make a decision, Zhang settled with history. But then the next big questions began hitting him. What job would he get with a history degree? Where would he live? Who would he live with? Determined to find out, Zhang took internships and shadowing experiences in different roles in different cities in his final years. As he graduated Zhang summarized his experience, "I don't know anything."</a:t>
              </a:r>
            </a:p>
          </p:txBody>
        </p:sp>
      </p:grpSp>
      <p:sp>
        <p:nvSpPr>
          <p:cNvPr id="6" name="TextBox 6"/>
          <p:cNvSpPr txBox="1"/>
          <p:nvPr/>
        </p:nvSpPr>
        <p:spPr>
          <a:xfrm>
            <a:off x="1375710" y="9624131"/>
            <a:ext cx="16507453" cy="276225"/>
          </a:xfrm>
          <a:prstGeom prst="rect">
            <a:avLst/>
          </a:prstGeom>
        </p:spPr>
        <p:txBody>
          <a:bodyPr lIns="0" tIns="0" rIns="0" bIns="0" rtlCol="0" anchor="t">
            <a:spAutoFit/>
          </a:bodyPr>
          <a:lstStyle/>
          <a:p>
            <a:pPr algn="r">
              <a:lnSpc>
                <a:spcPts val="2175"/>
              </a:lnSpc>
            </a:pPr>
            <a:r>
              <a:rPr lang="en-US" sz="1500" spc="157">
                <a:solidFill>
                  <a:srgbClr val="244357"/>
                </a:solidFill>
                <a:latin typeface="Roboto"/>
              </a:rPr>
              <a:t>Break Away Staff Development Summit 2019 | Selfless Self-Awareness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2FAFF"/>
        </a:solidFill>
        <a:effectLst/>
      </p:bgPr>
    </p:bg>
    <p:spTree>
      <p:nvGrpSpPr>
        <p:cNvPr id="1" name=""/>
        <p:cNvGrpSpPr/>
        <p:nvPr/>
      </p:nvGrpSpPr>
      <p:grpSpPr>
        <a:xfrm>
          <a:off x="0" y="0"/>
          <a:ext cx="0" cy="0"/>
          <a:chOff x="0" y="0"/>
          <a:chExt cx="0" cy="0"/>
        </a:xfrm>
      </p:grpSpPr>
      <p:sp>
        <p:nvSpPr>
          <p:cNvPr id="2" name="AutoShape 2"/>
          <p:cNvSpPr/>
          <p:nvPr/>
        </p:nvSpPr>
        <p:spPr>
          <a:xfrm>
            <a:off x="-275952" y="-525615"/>
            <a:ext cx="18839903" cy="2879590"/>
          </a:xfrm>
          <a:prstGeom prst="rect">
            <a:avLst/>
          </a:prstGeom>
          <a:solidFill>
            <a:srgbClr val="43C3DD">
              <a:alpha val="84705"/>
            </a:srgbClr>
          </a:solidFill>
        </p:spPr>
      </p:sp>
      <p:grpSp>
        <p:nvGrpSpPr>
          <p:cNvPr id="3" name="Group 3"/>
          <p:cNvGrpSpPr/>
          <p:nvPr/>
        </p:nvGrpSpPr>
        <p:grpSpPr>
          <a:xfrm>
            <a:off x="1028700" y="3142395"/>
            <a:ext cx="16230600" cy="2999478"/>
            <a:chOff x="0" y="0"/>
            <a:chExt cx="21640800" cy="3999304"/>
          </a:xfrm>
        </p:grpSpPr>
        <p:sp>
          <p:nvSpPr>
            <p:cNvPr id="4" name="TextBox 4"/>
            <p:cNvSpPr txBox="1"/>
            <p:nvPr/>
          </p:nvSpPr>
          <p:spPr>
            <a:xfrm>
              <a:off x="0" y="28575"/>
              <a:ext cx="15904073" cy="1078018"/>
            </a:xfrm>
            <a:prstGeom prst="rect">
              <a:avLst/>
            </a:prstGeom>
          </p:spPr>
          <p:txBody>
            <a:bodyPr lIns="0" tIns="0" rIns="0" bIns="0" rtlCol="0" anchor="t">
              <a:spAutoFit/>
            </a:bodyPr>
            <a:lstStyle/>
            <a:p>
              <a:pPr marL="0" lvl="0" indent="0" algn="l">
                <a:lnSpc>
                  <a:spcPts val="6214"/>
                </a:lnSpc>
                <a:spcBef>
                  <a:spcPct val="0"/>
                </a:spcBef>
                <a:buFont typeface="Arial"/>
                <a:buChar char="•"/>
              </a:pPr>
              <a:r>
                <a:rPr lang="en-US" sz="5500" b="1" i="0" spc="577">
                  <a:solidFill>
                    <a:srgbClr val="244357"/>
                  </a:solidFill>
                  <a:latin typeface="Roboto Condensed"/>
                </a:rPr>
                <a:t>BACKGROUND</a:t>
              </a:r>
            </a:p>
          </p:txBody>
        </p:sp>
        <p:sp>
          <p:nvSpPr>
            <p:cNvPr id="5" name="TextBox 5"/>
            <p:cNvSpPr txBox="1"/>
            <p:nvPr/>
          </p:nvSpPr>
          <p:spPr>
            <a:xfrm>
              <a:off x="0" y="1205663"/>
              <a:ext cx="18437612" cy="1037167"/>
            </a:xfrm>
            <a:prstGeom prst="rect">
              <a:avLst/>
            </a:prstGeom>
          </p:spPr>
          <p:txBody>
            <a:bodyPr lIns="0" tIns="0" rIns="0" bIns="0" rtlCol="0" anchor="t">
              <a:spAutoFit/>
            </a:bodyPr>
            <a:lstStyle/>
            <a:p>
              <a:pPr algn="l">
                <a:lnSpc>
                  <a:spcPts val="6670"/>
                </a:lnSpc>
              </a:pPr>
              <a:r>
                <a:rPr lang="en-US" sz="4600" spc="114">
                  <a:solidFill>
                    <a:srgbClr val="244357"/>
                  </a:solidFill>
                  <a:latin typeface="Roboto Condensed"/>
                </a:rPr>
                <a:t>C</a:t>
              </a:r>
              <a:r>
                <a:rPr lang="en-US" sz="4600" b="0" spc="114">
                  <a:solidFill>
                    <a:srgbClr val="244357"/>
                  </a:solidFill>
                  <a:latin typeface="Roboto Condensed"/>
                </a:rPr>
                <a:t>OGNITIVE CONTEXT</a:t>
              </a:r>
            </a:p>
          </p:txBody>
        </p:sp>
        <p:sp>
          <p:nvSpPr>
            <p:cNvPr id="6" name="TextBox 6"/>
            <p:cNvSpPr txBox="1"/>
            <p:nvPr/>
          </p:nvSpPr>
          <p:spPr>
            <a:xfrm>
              <a:off x="0" y="2660513"/>
              <a:ext cx="21640800" cy="1338792"/>
            </a:xfrm>
            <a:prstGeom prst="rect">
              <a:avLst/>
            </a:prstGeom>
          </p:spPr>
          <p:txBody>
            <a:bodyPr lIns="0" tIns="0" rIns="0" bIns="0" rtlCol="0" anchor="t">
              <a:spAutoFit/>
            </a:bodyPr>
            <a:lstStyle/>
            <a:p>
              <a:pPr marL="462280" lvl="1" indent="-231140" algn="l">
                <a:lnSpc>
                  <a:spcPts val="4059"/>
                </a:lnSpc>
                <a:buFont typeface="Arial"/>
                <a:buChar char="•"/>
              </a:pPr>
              <a:r>
                <a:rPr lang="en-US" sz="2800" b="0" i="0" spc="70">
                  <a:solidFill>
                    <a:srgbClr val="244357"/>
                  </a:solidFill>
                  <a:latin typeface="Roboto"/>
                </a:rPr>
                <a:t>Perry (1968) - 4 developmental stages (Dualism/Multiplicity/Relativism/Commitment)</a:t>
              </a:r>
            </a:p>
            <a:p>
              <a:pPr marL="462280" lvl="1" indent="-231140" algn="l">
                <a:lnSpc>
                  <a:spcPts val="4060"/>
                </a:lnSpc>
                <a:buFont typeface="Arial"/>
                <a:buChar char="•"/>
              </a:pPr>
              <a:r>
                <a:rPr lang="en-US" sz="2800" b="0" i="0" spc="70">
                  <a:solidFill>
                    <a:srgbClr val="244357"/>
                  </a:solidFill>
                  <a:latin typeface="Roboto"/>
                </a:rPr>
                <a:t>Baxter Magolda (1992) - 3 stages of knowing (Absolute/Independent/Contextual)</a:t>
              </a:r>
            </a:p>
          </p:txBody>
        </p:sp>
      </p:grpSp>
      <p:pic>
        <p:nvPicPr>
          <p:cNvPr id="7" name="Picture 7"/>
          <p:cNvPicPr>
            <a:picLocks noChangeAspect="1"/>
          </p:cNvPicPr>
          <p:nvPr/>
        </p:nvPicPr>
        <p:blipFill>
          <a:blip r:embed="rId2"/>
          <a:srcRect t="39832" b="39832"/>
          <a:stretch>
            <a:fillRect/>
          </a:stretch>
        </p:blipFill>
        <p:spPr>
          <a:xfrm>
            <a:off x="-148670" y="-164078"/>
            <a:ext cx="18585340" cy="2518053"/>
          </a:xfrm>
          <a:prstGeom prst="rect">
            <a:avLst/>
          </a:prstGeom>
        </p:spPr>
      </p:pic>
      <p:sp>
        <p:nvSpPr>
          <p:cNvPr id="8" name="TextBox 8"/>
          <p:cNvSpPr txBox="1"/>
          <p:nvPr/>
        </p:nvSpPr>
        <p:spPr>
          <a:xfrm>
            <a:off x="1375710" y="9624131"/>
            <a:ext cx="16507453" cy="276225"/>
          </a:xfrm>
          <a:prstGeom prst="rect">
            <a:avLst/>
          </a:prstGeom>
        </p:spPr>
        <p:txBody>
          <a:bodyPr lIns="0" tIns="0" rIns="0" bIns="0" rtlCol="0" anchor="t">
            <a:spAutoFit/>
          </a:bodyPr>
          <a:lstStyle/>
          <a:p>
            <a:pPr algn="r">
              <a:lnSpc>
                <a:spcPts val="2175"/>
              </a:lnSpc>
            </a:pPr>
            <a:r>
              <a:rPr lang="en-US" sz="1500" spc="157">
                <a:solidFill>
                  <a:srgbClr val="244357"/>
                </a:solidFill>
                <a:latin typeface="Roboto"/>
              </a:rPr>
              <a:t>Break Away Staff Development Summit 2019 | Selfless Self-Awareness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2FAFF"/>
        </a:solidFill>
        <a:effectLst/>
      </p:bgPr>
    </p:bg>
    <p:spTree>
      <p:nvGrpSpPr>
        <p:cNvPr id="1" name=""/>
        <p:cNvGrpSpPr/>
        <p:nvPr/>
      </p:nvGrpSpPr>
      <p:grpSpPr>
        <a:xfrm>
          <a:off x="0" y="0"/>
          <a:ext cx="0" cy="0"/>
          <a:chOff x="0" y="0"/>
          <a:chExt cx="0" cy="0"/>
        </a:xfrm>
      </p:grpSpPr>
      <p:sp>
        <p:nvSpPr>
          <p:cNvPr id="2" name="AutoShape 2"/>
          <p:cNvSpPr/>
          <p:nvPr/>
        </p:nvSpPr>
        <p:spPr>
          <a:xfrm>
            <a:off x="-275952" y="-525615"/>
            <a:ext cx="18839903" cy="2879590"/>
          </a:xfrm>
          <a:prstGeom prst="rect">
            <a:avLst/>
          </a:prstGeom>
          <a:solidFill>
            <a:srgbClr val="43C3DD">
              <a:alpha val="84705"/>
            </a:srgbClr>
          </a:solidFill>
        </p:spPr>
      </p:sp>
      <p:grpSp>
        <p:nvGrpSpPr>
          <p:cNvPr id="3" name="Group 3"/>
          <p:cNvGrpSpPr/>
          <p:nvPr/>
        </p:nvGrpSpPr>
        <p:grpSpPr>
          <a:xfrm>
            <a:off x="1028700" y="3142395"/>
            <a:ext cx="16230600" cy="4028178"/>
            <a:chOff x="0" y="0"/>
            <a:chExt cx="21640800" cy="5370904"/>
          </a:xfrm>
        </p:grpSpPr>
        <p:sp>
          <p:nvSpPr>
            <p:cNvPr id="4" name="TextBox 4"/>
            <p:cNvSpPr txBox="1"/>
            <p:nvPr/>
          </p:nvSpPr>
          <p:spPr>
            <a:xfrm>
              <a:off x="0" y="28575"/>
              <a:ext cx="15904073" cy="1078018"/>
            </a:xfrm>
            <a:prstGeom prst="rect">
              <a:avLst/>
            </a:prstGeom>
          </p:spPr>
          <p:txBody>
            <a:bodyPr lIns="0" tIns="0" rIns="0" bIns="0" rtlCol="0" anchor="t">
              <a:spAutoFit/>
            </a:bodyPr>
            <a:lstStyle/>
            <a:p>
              <a:pPr marL="0" lvl="0" indent="0" algn="l">
                <a:lnSpc>
                  <a:spcPts val="6214"/>
                </a:lnSpc>
                <a:spcBef>
                  <a:spcPct val="0"/>
                </a:spcBef>
                <a:buFont typeface="Arial"/>
                <a:buChar char="•"/>
              </a:pPr>
              <a:r>
                <a:rPr lang="en-US" sz="5500" b="1" i="0" spc="577">
                  <a:solidFill>
                    <a:srgbClr val="244357"/>
                  </a:solidFill>
                  <a:latin typeface="Roboto Condensed"/>
                </a:rPr>
                <a:t>BACKGROUND</a:t>
              </a:r>
            </a:p>
          </p:txBody>
        </p:sp>
        <p:sp>
          <p:nvSpPr>
            <p:cNvPr id="5" name="TextBox 5"/>
            <p:cNvSpPr txBox="1"/>
            <p:nvPr/>
          </p:nvSpPr>
          <p:spPr>
            <a:xfrm>
              <a:off x="0" y="1205663"/>
              <a:ext cx="18437612" cy="1037167"/>
            </a:xfrm>
            <a:prstGeom prst="rect">
              <a:avLst/>
            </a:prstGeom>
          </p:spPr>
          <p:txBody>
            <a:bodyPr lIns="0" tIns="0" rIns="0" bIns="0" rtlCol="0" anchor="t">
              <a:spAutoFit/>
            </a:bodyPr>
            <a:lstStyle/>
            <a:p>
              <a:pPr algn="l">
                <a:lnSpc>
                  <a:spcPts val="6670"/>
                </a:lnSpc>
              </a:pPr>
              <a:r>
                <a:rPr lang="en-US" sz="4600" spc="114">
                  <a:solidFill>
                    <a:srgbClr val="244357"/>
                  </a:solidFill>
                  <a:latin typeface="Roboto Condensed"/>
                </a:rPr>
                <a:t>I</a:t>
              </a:r>
              <a:r>
                <a:rPr lang="en-US" sz="4600" b="0" spc="114">
                  <a:solidFill>
                    <a:srgbClr val="244357"/>
                  </a:solidFill>
                  <a:latin typeface="Roboto Condensed"/>
                </a:rPr>
                <a:t>NTRAPERSONAL CONTEXT</a:t>
              </a:r>
            </a:p>
          </p:txBody>
        </p:sp>
        <p:sp>
          <p:nvSpPr>
            <p:cNvPr id="6" name="TextBox 6"/>
            <p:cNvSpPr txBox="1"/>
            <p:nvPr/>
          </p:nvSpPr>
          <p:spPr>
            <a:xfrm>
              <a:off x="0" y="2660513"/>
              <a:ext cx="21640800" cy="2710392"/>
            </a:xfrm>
            <a:prstGeom prst="rect">
              <a:avLst/>
            </a:prstGeom>
          </p:spPr>
          <p:txBody>
            <a:bodyPr lIns="0" tIns="0" rIns="0" bIns="0" rtlCol="0" anchor="t">
              <a:spAutoFit/>
            </a:bodyPr>
            <a:lstStyle/>
            <a:p>
              <a:pPr marL="462280" lvl="1" indent="-231140" algn="l">
                <a:lnSpc>
                  <a:spcPts val="4059"/>
                </a:lnSpc>
                <a:buFont typeface="Arial"/>
                <a:buChar char="•"/>
              </a:pPr>
              <a:r>
                <a:rPr lang="en-US" sz="2800" b="0" i="0" spc="70">
                  <a:solidFill>
                    <a:srgbClr val="244357"/>
                  </a:solidFill>
                  <a:latin typeface="Roboto"/>
                </a:rPr>
                <a:t>Erikson (1956) - Identity v. Confusion (2 Statuses; Achieved/Diffused)</a:t>
              </a:r>
            </a:p>
            <a:p>
              <a:pPr marL="462280" lvl="1" indent="-231140" algn="l">
                <a:lnSpc>
                  <a:spcPts val="4059"/>
                </a:lnSpc>
                <a:buFont typeface="Arial"/>
                <a:buChar char="•"/>
              </a:pPr>
              <a:r>
                <a:rPr lang="en-US" sz="2800" b="0" i="0" spc="70">
                  <a:solidFill>
                    <a:srgbClr val="244357"/>
                  </a:solidFill>
                  <a:latin typeface="Roboto"/>
                </a:rPr>
                <a:t>Marcia (1966) - Ego Identity Statuses</a:t>
              </a:r>
              <a:r>
                <a:rPr lang="en-US" sz="2799" b="0" i="0" spc="69">
                  <a:solidFill>
                    <a:srgbClr val="244357"/>
                  </a:solidFill>
                  <a:latin typeface="Roboto"/>
                </a:rPr>
                <a:t> (4 Statuses; Achieved; Foreclosed; Moratorium; Diffused)</a:t>
              </a:r>
            </a:p>
            <a:p>
              <a:pPr marL="462280" lvl="1" indent="-231140" algn="l">
                <a:lnSpc>
                  <a:spcPts val="4060"/>
                </a:lnSpc>
                <a:buFont typeface="Arial"/>
                <a:buChar char="•"/>
              </a:pPr>
              <a:r>
                <a:rPr lang="en-US" sz="2800" b="0" i="0" spc="70">
                  <a:solidFill>
                    <a:srgbClr val="244357"/>
                  </a:solidFill>
                  <a:latin typeface="Roboto"/>
                </a:rPr>
                <a:t>Luyckx, Goossens, Soenens (2006) - Identity Development (5 Statuses; Achievement; Foreclosure; Moratorium; Diffused Diffusion; Carefree Diffusion)</a:t>
              </a:r>
            </a:p>
          </p:txBody>
        </p:sp>
      </p:grpSp>
      <p:pic>
        <p:nvPicPr>
          <p:cNvPr id="7" name="Picture 7"/>
          <p:cNvPicPr>
            <a:picLocks noChangeAspect="1"/>
          </p:cNvPicPr>
          <p:nvPr/>
        </p:nvPicPr>
        <p:blipFill>
          <a:blip r:embed="rId2"/>
          <a:srcRect t="39832" b="39832"/>
          <a:stretch>
            <a:fillRect/>
          </a:stretch>
        </p:blipFill>
        <p:spPr>
          <a:xfrm>
            <a:off x="-148670" y="-164078"/>
            <a:ext cx="18585340" cy="2518053"/>
          </a:xfrm>
          <a:prstGeom prst="rect">
            <a:avLst/>
          </a:prstGeom>
        </p:spPr>
      </p:pic>
      <p:sp>
        <p:nvSpPr>
          <p:cNvPr id="8" name="TextBox 8"/>
          <p:cNvSpPr txBox="1"/>
          <p:nvPr/>
        </p:nvSpPr>
        <p:spPr>
          <a:xfrm>
            <a:off x="1375710" y="9624131"/>
            <a:ext cx="16507453" cy="276225"/>
          </a:xfrm>
          <a:prstGeom prst="rect">
            <a:avLst/>
          </a:prstGeom>
        </p:spPr>
        <p:txBody>
          <a:bodyPr lIns="0" tIns="0" rIns="0" bIns="0" rtlCol="0" anchor="t">
            <a:spAutoFit/>
          </a:bodyPr>
          <a:lstStyle/>
          <a:p>
            <a:pPr algn="r">
              <a:lnSpc>
                <a:spcPts val="2175"/>
              </a:lnSpc>
            </a:pPr>
            <a:r>
              <a:rPr lang="en-US" sz="1500" spc="157">
                <a:solidFill>
                  <a:srgbClr val="244357"/>
                </a:solidFill>
                <a:latin typeface="Roboto"/>
              </a:rPr>
              <a:t>Break Away Staff Development Summit 2019 | Selfless Self-Awareness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2FAFF"/>
        </a:solidFill>
        <a:effectLst/>
      </p:bgPr>
    </p:bg>
    <p:spTree>
      <p:nvGrpSpPr>
        <p:cNvPr id="1" name=""/>
        <p:cNvGrpSpPr/>
        <p:nvPr/>
      </p:nvGrpSpPr>
      <p:grpSpPr>
        <a:xfrm>
          <a:off x="0" y="0"/>
          <a:ext cx="0" cy="0"/>
          <a:chOff x="0" y="0"/>
          <a:chExt cx="0" cy="0"/>
        </a:xfrm>
      </p:grpSpPr>
      <p:sp>
        <p:nvSpPr>
          <p:cNvPr id="2" name="AutoShape 2"/>
          <p:cNvSpPr/>
          <p:nvPr/>
        </p:nvSpPr>
        <p:spPr>
          <a:xfrm>
            <a:off x="-275952" y="-525615"/>
            <a:ext cx="18839903" cy="2879590"/>
          </a:xfrm>
          <a:prstGeom prst="rect">
            <a:avLst/>
          </a:prstGeom>
          <a:solidFill>
            <a:srgbClr val="43C3DD">
              <a:alpha val="84705"/>
            </a:srgbClr>
          </a:solidFill>
        </p:spPr>
      </p:sp>
      <p:grpSp>
        <p:nvGrpSpPr>
          <p:cNvPr id="3" name="Group 3"/>
          <p:cNvGrpSpPr/>
          <p:nvPr/>
        </p:nvGrpSpPr>
        <p:grpSpPr>
          <a:xfrm>
            <a:off x="1028700" y="3142395"/>
            <a:ext cx="16230600" cy="4028178"/>
            <a:chOff x="0" y="0"/>
            <a:chExt cx="21640800" cy="5370904"/>
          </a:xfrm>
        </p:grpSpPr>
        <p:sp>
          <p:nvSpPr>
            <p:cNvPr id="4" name="TextBox 4"/>
            <p:cNvSpPr txBox="1"/>
            <p:nvPr/>
          </p:nvSpPr>
          <p:spPr>
            <a:xfrm>
              <a:off x="0" y="28575"/>
              <a:ext cx="15904073" cy="1078018"/>
            </a:xfrm>
            <a:prstGeom prst="rect">
              <a:avLst/>
            </a:prstGeom>
          </p:spPr>
          <p:txBody>
            <a:bodyPr lIns="0" tIns="0" rIns="0" bIns="0" rtlCol="0" anchor="t">
              <a:spAutoFit/>
            </a:bodyPr>
            <a:lstStyle/>
            <a:p>
              <a:pPr marL="0" lvl="0" indent="0" algn="l">
                <a:lnSpc>
                  <a:spcPts val="6214"/>
                </a:lnSpc>
                <a:spcBef>
                  <a:spcPct val="0"/>
                </a:spcBef>
                <a:buFont typeface="Arial"/>
                <a:buChar char="•"/>
              </a:pPr>
              <a:r>
                <a:rPr lang="en-US" sz="5500" b="1" i="0" spc="577">
                  <a:solidFill>
                    <a:srgbClr val="244357"/>
                  </a:solidFill>
                  <a:latin typeface="Roboto Condensed"/>
                </a:rPr>
                <a:t>BACKGROUND</a:t>
              </a:r>
            </a:p>
          </p:txBody>
        </p:sp>
        <p:sp>
          <p:nvSpPr>
            <p:cNvPr id="5" name="TextBox 5"/>
            <p:cNvSpPr txBox="1"/>
            <p:nvPr/>
          </p:nvSpPr>
          <p:spPr>
            <a:xfrm>
              <a:off x="0" y="1205663"/>
              <a:ext cx="18437612" cy="1037167"/>
            </a:xfrm>
            <a:prstGeom prst="rect">
              <a:avLst/>
            </a:prstGeom>
          </p:spPr>
          <p:txBody>
            <a:bodyPr lIns="0" tIns="0" rIns="0" bIns="0" rtlCol="0" anchor="t">
              <a:spAutoFit/>
            </a:bodyPr>
            <a:lstStyle/>
            <a:p>
              <a:pPr algn="l">
                <a:lnSpc>
                  <a:spcPts val="6670"/>
                </a:lnSpc>
              </a:pPr>
              <a:r>
                <a:rPr lang="en-US" sz="4600" spc="114">
                  <a:solidFill>
                    <a:srgbClr val="244357"/>
                  </a:solidFill>
                  <a:latin typeface="Roboto Condensed"/>
                </a:rPr>
                <a:t>I</a:t>
              </a:r>
              <a:r>
                <a:rPr lang="en-US" sz="4600" b="0" spc="114">
                  <a:solidFill>
                    <a:srgbClr val="244357"/>
                  </a:solidFill>
                  <a:latin typeface="Roboto Condensed"/>
                </a:rPr>
                <a:t>NTERPERSONAL CONTEXT</a:t>
              </a:r>
            </a:p>
          </p:txBody>
        </p:sp>
        <p:sp>
          <p:nvSpPr>
            <p:cNvPr id="6" name="TextBox 6"/>
            <p:cNvSpPr txBox="1"/>
            <p:nvPr/>
          </p:nvSpPr>
          <p:spPr>
            <a:xfrm>
              <a:off x="0" y="2660513"/>
              <a:ext cx="21640800" cy="2710392"/>
            </a:xfrm>
            <a:prstGeom prst="rect">
              <a:avLst/>
            </a:prstGeom>
          </p:spPr>
          <p:txBody>
            <a:bodyPr lIns="0" tIns="0" rIns="0" bIns="0" rtlCol="0" anchor="t">
              <a:spAutoFit/>
            </a:bodyPr>
            <a:lstStyle/>
            <a:p>
              <a:pPr marL="462280" lvl="1" indent="-231140" algn="l">
                <a:lnSpc>
                  <a:spcPts val="4059"/>
                </a:lnSpc>
                <a:buFont typeface="Arial"/>
                <a:buChar char="•"/>
              </a:pPr>
              <a:r>
                <a:rPr lang="en-US" sz="2800" b="0" i="0" spc="70">
                  <a:solidFill>
                    <a:srgbClr val="244357"/>
                  </a:solidFill>
                  <a:latin typeface="Roboto"/>
                </a:rPr>
                <a:t>M. Bennett (1993) - Developmental Model of Intercultural Sensitivity (DMIS) - (Ethnocentrism/Ethnorelativism)</a:t>
              </a:r>
            </a:p>
            <a:p>
              <a:pPr marL="462280" lvl="1" indent="-231140" algn="l">
                <a:lnSpc>
                  <a:spcPts val="4059"/>
                </a:lnSpc>
                <a:buFont typeface="Arial"/>
                <a:buChar char="•"/>
              </a:pPr>
              <a:r>
                <a:rPr lang="en-US" sz="2799" b="0" i="0" spc="69">
                  <a:solidFill>
                    <a:srgbClr val="244357"/>
                  </a:solidFill>
                  <a:latin typeface="Roboto"/>
                </a:rPr>
                <a:t>Edwards (2006) - Social Justice Ally Development (Self Interest/Altruism/Social Justice)</a:t>
              </a:r>
            </a:p>
            <a:p>
              <a:pPr marL="462280" lvl="1" indent="-231140" algn="l">
                <a:lnSpc>
                  <a:spcPts val="4060"/>
                </a:lnSpc>
                <a:buFont typeface="Arial"/>
                <a:buChar char="•"/>
              </a:pPr>
              <a:r>
                <a:rPr lang="en-US" sz="2800" b="0" i="0" spc="70">
                  <a:solidFill>
                    <a:srgbClr val="244357"/>
                  </a:solidFill>
                  <a:latin typeface="Roboto"/>
                </a:rPr>
                <a:t>Syed (2013) - Identity Exploration/Confusion &amp; Multiculturalism</a:t>
              </a:r>
            </a:p>
          </p:txBody>
        </p:sp>
      </p:grpSp>
      <p:pic>
        <p:nvPicPr>
          <p:cNvPr id="7" name="Picture 7"/>
          <p:cNvPicPr>
            <a:picLocks noChangeAspect="1"/>
          </p:cNvPicPr>
          <p:nvPr/>
        </p:nvPicPr>
        <p:blipFill>
          <a:blip r:embed="rId2"/>
          <a:srcRect t="39832" b="39832"/>
          <a:stretch>
            <a:fillRect/>
          </a:stretch>
        </p:blipFill>
        <p:spPr>
          <a:xfrm>
            <a:off x="-148670" y="-164078"/>
            <a:ext cx="18585340" cy="2518053"/>
          </a:xfrm>
          <a:prstGeom prst="rect">
            <a:avLst/>
          </a:prstGeom>
        </p:spPr>
      </p:pic>
      <p:sp>
        <p:nvSpPr>
          <p:cNvPr id="8" name="TextBox 8"/>
          <p:cNvSpPr txBox="1"/>
          <p:nvPr/>
        </p:nvSpPr>
        <p:spPr>
          <a:xfrm>
            <a:off x="1375710" y="9624131"/>
            <a:ext cx="16507453" cy="276225"/>
          </a:xfrm>
          <a:prstGeom prst="rect">
            <a:avLst/>
          </a:prstGeom>
        </p:spPr>
        <p:txBody>
          <a:bodyPr lIns="0" tIns="0" rIns="0" bIns="0" rtlCol="0" anchor="t">
            <a:spAutoFit/>
          </a:bodyPr>
          <a:lstStyle/>
          <a:p>
            <a:pPr algn="r">
              <a:lnSpc>
                <a:spcPts val="2175"/>
              </a:lnSpc>
            </a:pPr>
            <a:r>
              <a:rPr lang="en-US" sz="1500" spc="157">
                <a:solidFill>
                  <a:srgbClr val="244357"/>
                </a:solidFill>
                <a:latin typeface="Roboto"/>
              </a:rPr>
              <a:t>Break Away Staff Development Summit 2019 | Selfless Self-Awareness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2FAFF"/>
        </a:solidFill>
        <a:effectLst/>
      </p:bgPr>
    </p:bg>
    <p:spTree>
      <p:nvGrpSpPr>
        <p:cNvPr id="1" name=""/>
        <p:cNvGrpSpPr/>
        <p:nvPr/>
      </p:nvGrpSpPr>
      <p:grpSpPr>
        <a:xfrm>
          <a:off x="0" y="0"/>
          <a:ext cx="0" cy="0"/>
          <a:chOff x="0" y="0"/>
          <a:chExt cx="0" cy="0"/>
        </a:xfrm>
      </p:grpSpPr>
      <p:sp>
        <p:nvSpPr>
          <p:cNvPr id="2" name="AutoShape 2"/>
          <p:cNvSpPr/>
          <p:nvPr/>
        </p:nvSpPr>
        <p:spPr>
          <a:xfrm>
            <a:off x="-275952" y="-525615"/>
            <a:ext cx="18839903" cy="2879590"/>
          </a:xfrm>
          <a:prstGeom prst="rect">
            <a:avLst/>
          </a:prstGeom>
          <a:solidFill>
            <a:srgbClr val="43C3DD">
              <a:alpha val="84705"/>
            </a:srgbClr>
          </a:solidFill>
        </p:spPr>
      </p:sp>
      <p:grpSp>
        <p:nvGrpSpPr>
          <p:cNvPr id="3" name="Group 3"/>
          <p:cNvGrpSpPr/>
          <p:nvPr/>
        </p:nvGrpSpPr>
        <p:grpSpPr>
          <a:xfrm>
            <a:off x="1028700" y="3142395"/>
            <a:ext cx="16230600" cy="5571228"/>
            <a:chOff x="0" y="0"/>
            <a:chExt cx="21640800" cy="7428304"/>
          </a:xfrm>
        </p:grpSpPr>
        <p:sp>
          <p:nvSpPr>
            <p:cNvPr id="4" name="TextBox 4"/>
            <p:cNvSpPr txBox="1"/>
            <p:nvPr/>
          </p:nvSpPr>
          <p:spPr>
            <a:xfrm>
              <a:off x="0" y="28575"/>
              <a:ext cx="15904073" cy="1078018"/>
            </a:xfrm>
            <a:prstGeom prst="rect">
              <a:avLst/>
            </a:prstGeom>
          </p:spPr>
          <p:txBody>
            <a:bodyPr lIns="0" tIns="0" rIns="0" bIns="0" rtlCol="0" anchor="t">
              <a:spAutoFit/>
            </a:bodyPr>
            <a:lstStyle/>
            <a:p>
              <a:pPr marL="0" lvl="0" indent="0" algn="l">
                <a:lnSpc>
                  <a:spcPts val="6214"/>
                </a:lnSpc>
                <a:spcBef>
                  <a:spcPct val="0"/>
                </a:spcBef>
                <a:buFont typeface="Arial"/>
                <a:buChar char="•"/>
              </a:pPr>
              <a:r>
                <a:rPr lang="en-US" sz="5500" b="1" i="0" spc="577">
                  <a:solidFill>
                    <a:srgbClr val="244357"/>
                  </a:solidFill>
                  <a:latin typeface="Roboto Condensed"/>
                </a:rPr>
                <a:t>BACKGROUND</a:t>
              </a:r>
            </a:p>
          </p:txBody>
        </p:sp>
        <p:sp>
          <p:nvSpPr>
            <p:cNvPr id="5" name="TextBox 5"/>
            <p:cNvSpPr txBox="1"/>
            <p:nvPr/>
          </p:nvSpPr>
          <p:spPr>
            <a:xfrm>
              <a:off x="0" y="1205663"/>
              <a:ext cx="18437612" cy="1037167"/>
            </a:xfrm>
            <a:prstGeom prst="rect">
              <a:avLst/>
            </a:prstGeom>
          </p:spPr>
          <p:txBody>
            <a:bodyPr lIns="0" tIns="0" rIns="0" bIns="0" rtlCol="0" anchor="t">
              <a:spAutoFit/>
            </a:bodyPr>
            <a:lstStyle/>
            <a:p>
              <a:pPr algn="l">
                <a:lnSpc>
                  <a:spcPts val="6670"/>
                </a:lnSpc>
              </a:pPr>
              <a:r>
                <a:rPr lang="en-US" sz="4600" b="0" spc="114">
                  <a:solidFill>
                    <a:srgbClr val="244357"/>
                  </a:solidFill>
                  <a:latin typeface="Roboto Condensed"/>
                </a:rPr>
                <a:t>GENERAL CONTEXT</a:t>
              </a:r>
            </a:p>
          </p:txBody>
        </p:sp>
        <p:sp>
          <p:nvSpPr>
            <p:cNvPr id="6" name="TextBox 6"/>
            <p:cNvSpPr txBox="1"/>
            <p:nvPr/>
          </p:nvSpPr>
          <p:spPr>
            <a:xfrm>
              <a:off x="0" y="2660513"/>
              <a:ext cx="21640800" cy="4767792"/>
            </a:xfrm>
            <a:prstGeom prst="rect">
              <a:avLst/>
            </a:prstGeom>
          </p:spPr>
          <p:txBody>
            <a:bodyPr lIns="0" tIns="0" rIns="0" bIns="0" rtlCol="0" anchor="t">
              <a:spAutoFit/>
            </a:bodyPr>
            <a:lstStyle/>
            <a:p>
              <a:pPr marL="462280" lvl="1" indent="-231140" algn="l">
                <a:lnSpc>
                  <a:spcPts val="4059"/>
                </a:lnSpc>
                <a:buFont typeface="Arial"/>
                <a:buChar char="•"/>
              </a:pPr>
              <a:r>
                <a:rPr lang="en-US" sz="2800" b="0" i="0" spc="70">
                  <a:solidFill>
                    <a:srgbClr val="244357"/>
                  </a:solidFill>
                  <a:latin typeface="Roboto"/>
                </a:rPr>
                <a:t>Bertrand Jones, Gutrie, Osteen (2016) - Culturally Relevant Leadership Learning</a:t>
              </a:r>
            </a:p>
            <a:p>
              <a:pPr marL="462280" lvl="1" indent="-231140" algn="l">
                <a:lnSpc>
                  <a:spcPts val="4059"/>
                </a:lnSpc>
                <a:buFont typeface="Arial"/>
                <a:buChar char="•"/>
              </a:pPr>
              <a:r>
                <a:rPr lang="en-US" sz="2800" b="0" i="0" spc="70">
                  <a:solidFill>
                    <a:srgbClr val="244357"/>
                  </a:solidFill>
                  <a:latin typeface="Roboto"/>
                </a:rPr>
                <a:t>Hurtado, Griffin, Arellano, Cuellar (2008) - Climate Assessments (Historical Legacy of Inclusion &amp; Exclusion, Compositional Diversity, Organizational/Structural Dimension, Psychological Dimension, Behavioral Dimension)</a:t>
              </a:r>
            </a:p>
            <a:p>
              <a:pPr marL="462280" lvl="1" indent="-231140" algn="l">
                <a:lnSpc>
                  <a:spcPts val="4059"/>
                </a:lnSpc>
                <a:buFont typeface="Arial"/>
                <a:buChar char="•"/>
              </a:pPr>
              <a:r>
                <a:rPr lang="en-US" sz="2800" b="0" i="0" spc="70">
                  <a:solidFill>
                    <a:srgbClr val="244357"/>
                  </a:solidFill>
                  <a:latin typeface="Roboto"/>
                </a:rPr>
                <a:t>Harro (2010) - Cycle of Socialization &amp; Liberation</a:t>
              </a:r>
            </a:p>
            <a:p>
              <a:pPr marL="462280" lvl="1" indent="-231140" algn="l">
                <a:lnSpc>
                  <a:spcPts val="4059"/>
                </a:lnSpc>
                <a:buFont typeface="Arial"/>
                <a:buChar char="•"/>
              </a:pPr>
              <a:r>
                <a:rPr lang="en-US" sz="2800" b="0" i="0" spc="70">
                  <a:solidFill>
                    <a:srgbClr val="244357"/>
                  </a:solidFill>
                  <a:latin typeface="Roboto"/>
                </a:rPr>
                <a:t>Watt (2015) - Authentic, Action Oriented, Framing for Environmental Shifts</a:t>
              </a:r>
            </a:p>
            <a:p>
              <a:pPr marL="462280" lvl="1" indent="-231140" algn="l">
                <a:lnSpc>
                  <a:spcPts val="4060"/>
                </a:lnSpc>
                <a:buFont typeface="Arial"/>
                <a:buChar char="•"/>
              </a:pPr>
              <a:r>
                <a:rPr lang="en-US" sz="2800" b="0" i="0" spc="70">
                  <a:solidFill>
                    <a:srgbClr val="244357"/>
                  </a:solidFill>
                  <a:latin typeface="Roboto"/>
                </a:rPr>
                <a:t>King, Baxter Magolda (2005) - Developmental Model of Intercultural Maturity (3 levels)</a:t>
              </a:r>
            </a:p>
          </p:txBody>
        </p:sp>
      </p:grpSp>
      <p:pic>
        <p:nvPicPr>
          <p:cNvPr id="7" name="Picture 7"/>
          <p:cNvPicPr>
            <a:picLocks noChangeAspect="1"/>
          </p:cNvPicPr>
          <p:nvPr/>
        </p:nvPicPr>
        <p:blipFill>
          <a:blip r:embed="rId2"/>
          <a:srcRect t="39832" b="39832"/>
          <a:stretch>
            <a:fillRect/>
          </a:stretch>
        </p:blipFill>
        <p:spPr>
          <a:xfrm>
            <a:off x="-148670" y="-164078"/>
            <a:ext cx="18585340" cy="2518053"/>
          </a:xfrm>
          <a:prstGeom prst="rect">
            <a:avLst/>
          </a:prstGeom>
        </p:spPr>
      </p:pic>
      <p:sp>
        <p:nvSpPr>
          <p:cNvPr id="8" name="TextBox 8"/>
          <p:cNvSpPr txBox="1"/>
          <p:nvPr/>
        </p:nvSpPr>
        <p:spPr>
          <a:xfrm>
            <a:off x="1375710" y="9624131"/>
            <a:ext cx="16507453" cy="276225"/>
          </a:xfrm>
          <a:prstGeom prst="rect">
            <a:avLst/>
          </a:prstGeom>
        </p:spPr>
        <p:txBody>
          <a:bodyPr lIns="0" tIns="0" rIns="0" bIns="0" rtlCol="0" anchor="t">
            <a:spAutoFit/>
          </a:bodyPr>
          <a:lstStyle/>
          <a:p>
            <a:pPr algn="r">
              <a:lnSpc>
                <a:spcPts val="2175"/>
              </a:lnSpc>
            </a:pPr>
            <a:r>
              <a:rPr lang="en-US" sz="1500" spc="157">
                <a:solidFill>
                  <a:srgbClr val="244357"/>
                </a:solidFill>
                <a:latin typeface="Roboto"/>
              </a:rPr>
              <a:t>Break Away Staff Development Summit 2019 | Selfless Self-Awareness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2FAF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363" r="1311" b="13480"/>
          <a:stretch>
            <a:fillRect/>
          </a:stretch>
        </p:blipFill>
        <p:spPr>
          <a:xfrm>
            <a:off x="-154358" y="1473782"/>
            <a:ext cx="18596716" cy="9184190"/>
          </a:xfrm>
          <a:prstGeom prst="rect">
            <a:avLst/>
          </a:prstGeom>
        </p:spPr>
      </p:pic>
      <p:sp>
        <p:nvSpPr>
          <p:cNvPr id="3" name="TextBox 3"/>
          <p:cNvSpPr txBox="1"/>
          <p:nvPr/>
        </p:nvSpPr>
        <p:spPr>
          <a:xfrm>
            <a:off x="1028700" y="1953659"/>
            <a:ext cx="5497629" cy="2363470"/>
          </a:xfrm>
          <a:prstGeom prst="rect">
            <a:avLst/>
          </a:prstGeom>
        </p:spPr>
        <p:txBody>
          <a:bodyPr lIns="0" tIns="0" rIns="0" bIns="0" rtlCol="0" anchor="t">
            <a:spAutoFit/>
          </a:bodyPr>
          <a:lstStyle/>
          <a:p>
            <a:pPr marL="0" lvl="0" indent="0" algn="l">
              <a:lnSpc>
                <a:spcPts val="6214"/>
              </a:lnSpc>
              <a:spcBef>
                <a:spcPct val="0"/>
              </a:spcBef>
              <a:buFont typeface="Arial"/>
              <a:buChar char="•"/>
            </a:pPr>
            <a:r>
              <a:rPr lang="en-US" sz="5500" b="1" i="0" spc="577">
                <a:solidFill>
                  <a:srgbClr val="FFFFFF"/>
                </a:solidFill>
                <a:latin typeface="Roboto Condensed"/>
              </a:rPr>
              <a:t>TURNING IT BACK TO OURSELVES</a:t>
            </a:r>
          </a:p>
        </p:txBody>
      </p:sp>
      <p:grpSp>
        <p:nvGrpSpPr>
          <p:cNvPr id="4" name="Group 4"/>
          <p:cNvGrpSpPr/>
          <p:nvPr/>
        </p:nvGrpSpPr>
        <p:grpSpPr>
          <a:xfrm>
            <a:off x="6369099" y="1970733"/>
            <a:ext cx="10890201" cy="7706667"/>
            <a:chOff x="0" y="0"/>
            <a:chExt cx="14520267" cy="10275556"/>
          </a:xfrm>
        </p:grpSpPr>
        <p:sp>
          <p:nvSpPr>
            <p:cNvPr id="5" name="TextBox 5"/>
            <p:cNvSpPr txBox="1"/>
            <p:nvPr/>
          </p:nvSpPr>
          <p:spPr>
            <a:xfrm>
              <a:off x="0" y="1021710"/>
              <a:ext cx="14520267" cy="1086908"/>
            </a:xfrm>
            <a:prstGeom prst="rect">
              <a:avLst/>
            </a:prstGeom>
          </p:spPr>
          <p:txBody>
            <a:bodyPr lIns="0" tIns="0" rIns="0" bIns="0" rtlCol="0" anchor="t">
              <a:spAutoFit/>
            </a:bodyPr>
            <a:lstStyle/>
            <a:p>
              <a:pPr algn="l">
                <a:lnSpc>
                  <a:spcPts val="3335"/>
                </a:lnSpc>
              </a:pPr>
              <a:r>
                <a:rPr lang="en-US" sz="2300" spc="57">
                  <a:solidFill>
                    <a:srgbClr val="F2FAFF"/>
                  </a:solidFill>
                  <a:latin typeface="Roboto"/>
                </a:rPr>
                <a:t>Meaning of social identities and their relationship with others through systems is relayed to us within the cyle of socialization.</a:t>
              </a:r>
            </a:p>
          </p:txBody>
        </p:sp>
        <p:sp>
          <p:nvSpPr>
            <p:cNvPr id="6" name="TextBox 6"/>
            <p:cNvSpPr txBox="1"/>
            <p:nvPr/>
          </p:nvSpPr>
          <p:spPr>
            <a:xfrm>
              <a:off x="0" y="-85725"/>
              <a:ext cx="9784988" cy="746125"/>
            </a:xfrm>
            <a:prstGeom prst="rect">
              <a:avLst/>
            </a:prstGeom>
          </p:spPr>
          <p:txBody>
            <a:bodyPr lIns="0" tIns="0" rIns="0" bIns="0" rtlCol="0" anchor="t">
              <a:spAutoFit/>
            </a:bodyPr>
            <a:lstStyle/>
            <a:p>
              <a:pPr algn="l">
                <a:lnSpc>
                  <a:spcPts val="4785"/>
                </a:lnSpc>
              </a:pPr>
              <a:r>
                <a:rPr lang="en-US" sz="3300" b="1" spc="82">
                  <a:solidFill>
                    <a:srgbClr val="F2FAFF"/>
                  </a:solidFill>
                  <a:latin typeface="Roboto"/>
                </a:rPr>
                <a:t>SOCIAL IDENTITY - SOCIALIZATION</a:t>
              </a:r>
            </a:p>
          </p:txBody>
        </p:sp>
        <p:sp>
          <p:nvSpPr>
            <p:cNvPr id="7" name="TextBox 7"/>
            <p:cNvSpPr txBox="1"/>
            <p:nvPr/>
          </p:nvSpPr>
          <p:spPr>
            <a:xfrm>
              <a:off x="0" y="4946429"/>
              <a:ext cx="14520267" cy="1645708"/>
            </a:xfrm>
            <a:prstGeom prst="rect">
              <a:avLst/>
            </a:prstGeom>
          </p:spPr>
          <p:txBody>
            <a:bodyPr lIns="0" tIns="0" rIns="0" bIns="0" rtlCol="0" anchor="t">
              <a:spAutoFit/>
            </a:bodyPr>
            <a:lstStyle/>
            <a:p>
              <a:pPr algn="l">
                <a:lnSpc>
                  <a:spcPts val="3335"/>
                </a:lnSpc>
              </a:pPr>
              <a:r>
                <a:rPr lang="en-US" sz="2300" spc="57" dirty="0">
                  <a:solidFill>
                    <a:srgbClr val="F2FAFF"/>
                  </a:solidFill>
                  <a:latin typeface="Roboto"/>
                </a:rPr>
                <a:t>As we grow, we seek or shy away from identity crises (dissonant moments). Similarly we may commit or not to any definition of self, depending on our perception that life may be comprised of multiple relative truths.</a:t>
              </a:r>
            </a:p>
          </p:txBody>
        </p:sp>
        <p:sp>
          <p:nvSpPr>
            <p:cNvPr id="8" name="TextBox 8"/>
            <p:cNvSpPr txBox="1"/>
            <p:nvPr/>
          </p:nvSpPr>
          <p:spPr>
            <a:xfrm>
              <a:off x="0" y="3038894"/>
              <a:ext cx="9784988" cy="1546225"/>
            </a:xfrm>
            <a:prstGeom prst="rect">
              <a:avLst/>
            </a:prstGeom>
          </p:spPr>
          <p:txBody>
            <a:bodyPr lIns="0" tIns="0" rIns="0" bIns="0" rtlCol="0" anchor="t">
              <a:spAutoFit/>
            </a:bodyPr>
            <a:lstStyle/>
            <a:p>
              <a:pPr algn="l">
                <a:lnSpc>
                  <a:spcPts val="4785"/>
                </a:lnSpc>
              </a:pPr>
              <a:r>
                <a:rPr lang="en-US" sz="3300" b="1" spc="82">
                  <a:solidFill>
                    <a:srgbClr val="F2FAFF"/>
                  </a:solidFill>
                  <a:latin typeface="Roboto"/>
                </a:rPr>
                <a:t>IDENTITY EXPLORATION &amp; COMMITMENT</a:t>
              </a:r>
            </a:p>
          </p:txBody>
        </p:sp>
        <p:sp>
          <p:nvSpPr>
            <p:cNvPr id="9" name="TextBox 9"/>
            <p:cNvSpPr txBox="1"/>
            <p:nvPr/>
          </p:nvSpPr>
          <p:spPr>
            <a:xfrm>
              <a:off x="0" y="8629847"/>
              <a:ext cx="14520267" cy="1645708"/>
            </a:xfrm>
            <a:prstGeom prst="rect">
              <a:avLst/>
            </a:prstGeom>
          </p:spPr>
          <p:txBody>
            <a:bodyPr lIns="0" tIns="0" rIns="0" bIns="0" rtlCol="0" anchor="t">
              <a:spAutoFit/>
            </a:bodyPr>
            <a:lstStyle/>
            <a:p>
              <a:pPr algn="l">
                <a:lnSpc>
                  <a:spcPts val="3335"/>
                </a:lnSpc>
              </a:pPr>
              <a:r>
                <a:rPr lang="en-US" sz="2300" spc="57">
                  <a:solidFill>
                    <a:srgbClr val="F2FAFF"/>
                  </a:solidFill>
                  <a:latin typeface="Roboto"/>
                </a:rPr>
                <a:t>Plausibly, we may encounter a crisis so great that we cannot assimilate the experience into our definition of self. At this point we may discard socialized understandings of self.</a:t>
              </a:r>
            </a:p>
          </p:txBody>
        </p:sp>
        <p:sp>
          <p:nvSpPr>
            <p:cNvPr id="10" name="TextBox 10"/>
            <p:cNvSpPr txBox="1"/>
            <p:nvPr/>
          </p:nvSpPr>
          <p:spPr>
            <a:xfrm>
              <a:off x="0" y="7522412"/>
              <a:ext cx="9784988" cy="746125"/>
            </a:xfrm>
            <a:prstGeom prst="rect">
              <a:avLst/>
            </a:prstGeom>
          </p:spPr>
          <p:txBody>
            <a:bodyPr lIns="0" tIns="0" rIns="0" bIns="0" rtlCol="0" anchor="t">
              <a:spAutoFit/>
            </a:bodyPr>
            <a:lstStyle/>
            <a:p>
              <a:pPr algn="l">
                <a:lnSpc>
                  <a:spcPts val="4785"/>
                </a:lnSpc>
              </a:pPr>
              <a:r>
                <a:rPr lang="en-US" sz="3300" b="1" spc="82">
                  <a:solidFill>
                    <a:srgbClr val="F2FAFF"/>
                  </a:solidFill>
                  <a:latin typeface="Roboto"/>
                </a:rPr>
                <a:t>SOCIAL IDENTITY - LIBERATION</a:t>
              </a:r>
            </a:p>
          </p:txBody>
        </p:sp>
      </p:grpSp>
      <p:sp>
        <p:nvSpPr>
          <p:cNvPr id="11" name="TextBox 11"/>
          <p:cNvSpPr txBox="1"/>
          <p:nvPr/>
        </p:nvSpPr>
        <p:spPr>
          <a:xfrm>
            <a:off x="1375710" y="9624131"/>
            <a:ext cx="16507453" cy="276225"/>
          </a:xfrm>
          <a:prstGeom prst="rect">
            <a:avLst/>
          </a:prstGeom>
        </p:spPr>
        <p:txBody>
          <a:bodyPr lIns="0" tIns="0" rIns="0" bIns="0" rtlCol="0" anchor="t">
            <a:spAutoFit/>
          </a:bodyPr>
          <a:lstStyle/>
          <a:p>
            <a:pPr algn="r">
              <a:lnSpc>
                <a:spcPts val="2175"/>
              </a:lnSpc>
            </a:pPr>
            <a:r>
              <a:rPr lang="en-US" sz="1500" spc="157">
                <a:solidFill>
                  <a:srgbClr val="F2FAFF"/>
                </a:solidFill>
                <a:latin typeface="Roboto"/>
              </a:rPr>
              <a:t>Break Away Staff Development Summit 2019 | Selfless Self-Awareness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2FAF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363" r="1311" b="13480"/>
          <a:stretch>
            <a:fillRect/>
          </a:stretch>
        </p:blipFill>
        <p:spPr>
          <a:xfrm>
            <a:off x="-154358" y="1473782"/>
            <a:ext cx="18596716" cy="9184190"/>
          </a:xfrm>
          <a:prstGeom prst="rect">
            <a:avLst/>
          </a:prstGeom>
        </p:spPr>
      </p:pic>
      <p:sp>
        <p:nvSpPr>
          <p:cNvPr id="3" name="TextBox 3"/>
          <p:cNvSpPr txBox="1"/>
          <p:nvPr/>
        </p:nvSpPr>
        <p:spPr>
          <a:xfrm>
            <a:off x="1028700" y="1953659"/>
            <a:ext cx="3910483" cy="2363470"/>
          </a:xfrm>
          <a:prstGeom prst="rect">
            <a:avLst/>
          </a:prstGeom>
        </p:spPr>
        <p:txBody>
          <a:bodyPr lIns="0" tIns="0" rIns="0" bIns="0" rtlCol="0" anchor="t">
            <a:spAutoFit/>
          </a:bodyPr>
          <a:lstStyle/>
          <a:p>
            <a:pPr marL="0" lvl="0" indent="0" algn="l">
              <a:lnSpc>
                <a:spcPts val="6214"/>
              </a:lnSpc>
              <a:spcBef>
                <a:spcPct val="0"/>
              </a:spcBef>
              <a:buFont typeface="Arial"/>
              <a:buChar char="•"/>
            </a:pPr>
            <a:r>
              <a:rPr lang="en-US" sz="5500" b="1" i="0" spc="577">
                <a:solidFill>
                  <a:srgbClr val="FFFFFF"/>
                </a:solidFill>
                <a:latin typeface="Roboto Condensed"/>
              </a:rPr>
              <a:t>FROM US TO "OTHERS"</a:t>
            </a:r>
          </a:p>
        </p:txBody>
      </p:sp>
      <p:grpSp>
        <p:nvGrpSpPr>
          <p:cNvPr id="4" name="Group 4"/>
          <p:cNvGrpSpPr/>
          <p:nvPr/>
        </p:nvGrpSpPr>
        <p:grpSpPr>
          <a:xfrm>
            <a:off x="5399177" y="1822556"/>
            <a:ext cx="12483986" cy="7706667"/>
            <a:chOff x="0" y="0"/>
            <a:chExt cx="16645315" cy="10275556"/>
          </a:xfrm>
        </p:grpSpPr>
        <p:sp>
          <p:nvSpPr>
            <p:cNvPr id="5" name="TextBox 5"/>
            <p:cNvSpPr txBox="1"/>
            <p:nvPr/>
          </p:nvSpPr>
          <p:spPr>
            <a:xfrm>
              <a:off x="0" y="1821810"/>
              <a:ext cx="16645315" cy="1645708"/>
            </a:xfrm>
            <a:prstGeom prst="rect">
              <a:avLst/>
            </a:prstGeom>
          </p:spPr>
          <p:txBody>
            <a:bodyPr lIns="0" tIns="0" rIns="0" bIns="0" rtlCol="0" anchor="t">
              <a:spAutoFit/>
            </a:bodyPr>
            <a:lstStyle/>
            <a:p>
              <a:pPr algn="l">
                <a:lnSpc>
                  <a:spcPts val="3335"/>
                </a:lnSpc>
              </a:pPr>
              <a:r>
                <a:rPr lang="en-US" sz="2300" spc="57">
                  <a:solidFill>
                    <a:srgbClr val="F2FAFF"/>
                  </a:solidFill>
                  <a:latin typeface="Roboto"/>
                </a:rPr>
                <a:t>When we liberate ourselves from oppressive socialization we begin to see our exclusion from dominant spaces (such as leadership). This apparent exclusion can be challenged and overcome with CRLL.</a:t>
              </a:r>
            </a:p>
          </p:txBody>
        </p:sp>
        <p:sp>
          <p:nvSpPr>
            <p:cNvPr id="6" name="TextBox 6"/>
            <p:cNvSpPr txBox="1"/>
            <p:nvPr/>
          </p:nvSpPr>
          <p:spPr>
            <a:xfrm>
              <a:off x="0" y="-85725"/>
              <a:ext cx="11217026" cy="1546225"/>
            </a:xfrm>
            <a:prstGeom prst="rect">
              <a:avLst/>
            </a:prstGeom>
          </p:spPr>
          <p:txBody>
            <a:bodyPr lIns="0" tIns="0" rIns="0" bIns="0" rtlCol="0" anchor="t">
              <a:spAutoFit/>
            </a:bodyPr>
            <a:lstStyle/>
            <a:p>
              <a:pPr algn="l">
                <a:lnSpc>
                  <a:spcPts val="4785"/>
                </a:lnSpc>
              </a:pPr>
              <a:r>
                <a:rPr lang="en-US" sz="3300" b="1" spc="82">
                  <a:solidFill>
                    <a:srgbClr val="F2FAFF"/>
                  </a:solidFill>
                  <a:latin typeface="Roboto"/>
                </a:rPr>
                <a:t>DEVELOPING CULTURALLY RELEVANT LEADERSHIP</a:t>
              </a:r>
            </a:p>
          </p:txBody>
        </p:sp>
        <p:sp>
          <p:nvSpPr>
            <p:cNvPr id="7" name="TextBox 7"/>
            <p:cNvSpPr txBox="1"/>
            <p:nvPr/>
          </p:nvSpPr>
          <p:spPr>
            <a:xfrm>
              <a:off x="0" y="5505229"/>
              <a:ext cx="16645315" cy="1086908"/>
            </a:xfrm>
            <a:prstGeom prst="rect">
              <a:avLst/>
            </a:prstGeom>
          </p:spPr>
          <p:txBody>
            <a:bodyPr lIns="0" tIns="0" rIns="0" bIns="0" rtlCol="0" anchor="t">
              <a:spAutoFit/>
            </a:bodyPr>
            <a:lstStyle/>
            <a:p>
              <a:pPr algn="l">
                <a:lnSpc>
                  <a:spcPts val="3335"/>
                </a:lnSpc>
              </a:pPr>
              <a:r>
                <a:rPr lang="en-US" sz="2300" spc="57">
                  <a:solidFill>
                    <a:srgbClr val="F2FAFF"/>
                  </a:solidFill>
                  <a:latin typeface="Roboto"/>
                </a:rPr>
                <a:t>Commitment w/ continued exploration (process), liberation (process), leadership (process), anti-oppressive service (process).</a:t>
              </a:r>
            </a:p>
          </p:txBody>
        </p:sp>
        <p:sp>
          <p:nvSpPr>
            <p:cNvPr id="8" name="TextBox 8"/>
            <p:cNvSpPr txBox="1"/>
            <p:nvPr/>
          </p:nvSpPr>
          <p:spPr>
            <a:xfrm>
              <a:off x="0" y="4397794"/>
              <a:ext cx="11217026" cy="746125"/>
            </a:xfrm>
            <a:prstGeom prst="rect">
              <a:avLst/>
            </a:prstGeom>
          </p:spPr>
          <p:txBody>
            <a:bodyPr lIns="0" tIns="0" rIns="0" bIns="0" rtlCol="0" anchor="t">
              <a:spAutoFit/>
            </a:bodyPr>
            <a:lstStyle/>
            <a:p>
              <a:pPr algn="l">
                <a:lnSpc>
                  <a:spcPts val="4785"/>
                </a:lnSpc>
              </a:pPr>
              <a:r>
                <a:rPr lang="en-US" sz="3300" b="1" spc="82">
                  <a:solidFill>
                    <a:srgbClr val="F2FAFF"/>
                  </a:solidFill>
                  <a:latin typeface="Roboto"/>
                </a:rPr>
                <a:t>PROCESS PROCESS PROCESS</a:t>
              </a:r>
            </a:p>
          </p:txBody>
        </p:sp>
        <p:sp>
          <p:nvSpPr>
            <p:cNvPr id="9" name="TextBox 9"/>
            <p:cNvSpPr txBox="1"/>
            <p:nvPr/>
          </p:nvSpPr>
          <p:spPr>
            <a:xfrm>
              <a:off x="0" y="8629847"/>
              <a:ext cx="16645315" cy="1645708"/>
            </a:xfrm>
            <a:prstGeom prst="rect">
              <a:avLst/>
            </a:prstGeom>
          </p:spPr>
          <p:txBody>
            <a:bodyPr lIns="0" tIns="0" rIns="0" bIns="0" rtlCol="0" anchor="t">
              <a:spAutoFit/>
            </a:bodyPr>
            <a:lstStyle/>
            <a:p>
              <a:pPr algn="l">
                <a:lnSpc>
                  <a:spcPts val="3335"/>
                </a:lnSpc>
              </a:pPr>
              <a:r>
                <a:rPr lang="en-US" sz="2300" spc="57">
                  <a:solidFill>
                    <a:srgbClr val="F2FAFF"/>
                  </a:solidFill>
                  <a:latin typeface="Roboto"/>
                </a:rPr>
                <a:t>Naming the oppressive system that we have existed within, we are able to see how it has effected our relationship with others. We see their status, not as a deficit of their own doing, but as a product of the oppressive system.</a:t>
              </a:r>
            </a:p>
          </p:txBody>
        </p:sp>
        <p:sp>
          <p:nvSpPr>
            <p:cNvPr id="10" name="TextBox 10"/>
            <p:cNvSpPr txBox="1"/>
            <p:nvPr/>
          </p:nvSpPr>
          <p:spPr>
            <a:xfrm>
              <a:off x="0" y="7522412"/>
              <a:ext cx="11217026" cy="746125"/>
            </a:xfrm>
            <a:prstGeom prst="rect">
              <a:avLst/>
            </a:prstGeom>
          </p:spPr>
          <p:txBody>
            <a:bodyPr lIns="0" tIns="0" rIns="0" bIns="0" rtlCol="0" anchor="t">
              <a:spAutoFit/>
            </a:bodyPr>
            <a:lstStyle/>
            <a:p>
              <a:pPr algn="l">
                <a:lnSpc>
                  <a:spcPts val="4785"/>
                </a:lnSpc>
              </a:pPr>
              <a:r>
                <a:rPr lang="en-US" sz="3300" b="1" spc="82">
                  <a:solidFill>
                    <a:srgbClr val="F2FAFF"/>
                  </a:solidFill>
                  <a:latin typeface="Roboto"/>
                </a:rPr>
                <a:t>AUTHENTIC ACTION ORIENTED FRAMING</a:t>
              </a:r>
            </a:p>
          </p:txBody>
        </p:sp>
      </p:grpSp>
      <p:sp>
        <p:nvSpPr>
          <p:cNvPr id="11" name="TextBox 11"/>
          <p:cNvSpPr txBox="1"/>
          <p:nvPr/>
        </p:nvSpPr>
        <p:spPr>
          <a:xfrm>
            <a:off x="1375710" y="9624131"/>
            <a:ext cx="16507453" cy="276225"/>
          </a:xfrm>
          <a:prstGeom prst="rect">
            <a:avLst/>
          </a:prstGeom>
        </p:spPr>
        <p:txBody>
          <a:bodyPr lIns="0" tIns="0" rIns="0" bIns="0" rtlCol="0" anchor="t">
            <a:spAutoFit/>
          </a:bodyPr>
          <a:lstStyle/>
          <a:p>
            <a:pPr algn="r">
              <a:lnSpc>
                <a:spcPts val="2175"/>
              </a:lnSpc>
            </a:pPr>
            <a:r>
              <a:rPr lang="en-US" sz="1500" spc="157">
                <a:solidFill>
                  <a:srgbClr val="F2FAFF"/>
                </a:solidFill>
                <a:latin typeface="Roboto"/>
              </a:rPr>
              <a:t>Break Away Staff Development Summit 2019 | Selfless Self-Awareness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srcRect t="12500" b="12500"/>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247794" y="9303378"/>
            <a:ext cx="18952535" cy="1359061"/>
          </a:xfrm>
          <a:prstGeom prst="rect">
            <a:avLst/>
          </a:prstGeom>
          <a:solidFill>
            <a:srgbClr val="F2FAFF"/>
          </a:solidFill>
        </p:spPr>
      </p:sp>
      <p:grpSp>
        <p:nvGrpSpPr>
          <p:cNvPr id="3" name="Group 3"/>
          <p:cNvGrpSpPr/>
          <p:nvPr/>
        </p:nvGrpSpPr>
        <p:grpSpPr>
          <a:xfrm>
            <a:off x="4653055" y="2224867"/>
            <a:ext cx="8981889" cy="4588675"/>
            <a:chOff x="0" y="0"/>
            <a:chExt cx="11975852" cy="6118233"/>
          </a:xfrm>
        </p:grpSpPr>
        <p:sp>
          <p:nvSpPr>
            <p:cNvPr id="4" name="TextBox 4"/>
            <p:cNvSpPr txBox="1"/>
            <p:nvPr/>
          </p:nvSpPr>
          <p:spPr>
            <a:xfrm>
              <a:off x="700733" y="-28575"/>
              <a:ext cx="10574386" cy="1040342"/>
            </a:xfrm>
            <a:prstGeom prst="rect">
              <a:avLst/>
            </a:prstGeom>
          </p:spPr>
          <p:txBody>
            <a:bodyPr lIns="0" tIns="0" rIns="0" bIns="0" rtlCol="0" anchor="t">
              <a:spAutoFit/>
            </a:bodyPr>
            <a:lstStyle/>
            <a:p>
              <a:pPr algn="ctr">
                <a:lnSpc>
                  <a:spcPts val="6250"/>
                </a:lnSpc>
              </a:pPr>
              <a:r>
                <a:rPr lang="en-US" sz="5000" b="1" spc="250">
                  <a:solidFill>
                    <a:srgbClr val="F2FAFF"/>
                  </a:solidFill>
                  <a:latin typeface="Roboto"/>
                </a:rPr>
                <a:t>But what about Freire?</a:t>
              </a:r>
            </a:p>
          </p:txBody>
        </p:sp>
        <p:sp>
          <p:nvSpPr>
            <p:cNvPr id="5" name="TextBox 5"/>
            <p:cNvSpPr txBox="1"/>
            <p:nvPr/>
          </p:nvSpPr>
          <p:spPr>
            <a:xfrm>
              <a:off x="0" y="1350441"/>
              <a:ext cx="11975852" cy="4767792"/>
            </a:xfrm>
            <a:prstGeom prst="rect">
              <a:avLst/>
            </a:prstGeom>
          </p:spPr>
          <p:txBody>
            <a:bodyPr lIns="0" tIns="0" rIns="0" bIns="0" rtlCol="0" anchor="t">
              <a:spAutoFit/>
            </a:bodyPr>
            <a:lstStyle/>
            <a:p>
              <a:pPr marL="0" lvl="0" indent="0" algn="ctr">
                <a:lnSpc>
                  <a:spcPts val="4059"/>
                </a:lnSpc>
                <a:spcBef>
                  <a:spcPct val="0"/>
                </a:spcBef>
                <a:buFont typeface="Arial"/>
                <a:buChar char="•"/>
              </a:pPr>
              <a:r>
                <a:rPr lang="en-US" sz="2800" b="0" i="0" spc="70">
                  <a:solidFill>
                    <a:srgbClr val="FFFFFF"/>
                  </a:solidFill>
                  <a:latin typeface="Roboto"/>
                </a:rPr>
                <a:t>Socialization is a banking of identity. We must root it out by identifying the oppressor within us.</a:t>
              </a:r>
            </a:p>
            <a:p>
              <a:pPr marL="0" lvl="0" indent="0" algn="ctr">
                <a:lnSpc>
                  <a:spcPts val="4059"/>
                </a:lnSpc>
                <a:spcBef>
                  <a:spcPct val="0"/>
                </a:spcBef>
                <a:buFont typeface="Arial"/>
                <a:buChar char="•"/>
              </a:pPr>
              <a:endParaRPr lang="en-US" sz="2800" b="0" i="0" spc="70">
                <a:solidFill>
                  <a:srgbClr val="FFFFFF"/>
                </a:solidFill>
                <a:latin typeface="Roboto"/>
              </a:endParaRPr>
            </a:p>
            <a:p>
              <a:pPr marL="0" lvl="0" indent="0" algn="ctr">
                <a:lnSpc>
                  <a:spcPts val="4059"/>
                </a:lnSpc>
                <a:spcBef>
                  <a:spcPct val="0"/>
                </a:spcBef>
                <a:buFont typeface="Arial"/>
                <a:buChar char="•"/>
              </a:pPr>
              <a:endParaRPr lang="en-US" sz="2800" b="0" i="0" spc="70">
                <a:solidFill>
                  <a:srgbClr val="FFFFFF"/>
                </a:solidFill>
                <a:latin typeface="Roboto"/>
              </a:endParaRPr>
            </a:p>
            <a:p>
              <a:pPr marL="0" lvl="0" indent="0" algn="ctr">
                <a:lnSpc>
                  <a:spcPts val="4059"/>
                </a:lnSpc>
                <a:spcBef>
                  <a:spcPct val="0"/>
                </a:spcBef>
                <a:buFont typeface="Arial"/>
                <a:buChar char="•"/>
              </a:pPr>
              <a:r>
                <a:rPr lang="en-US" sz="2800" b="0" i="0" spc="70">
                  <a:solidFill>
                    <a:srgbClr val="FFFFFF"/>
                  </a:solidFill>
                  <a:latin typeface="Roboto"/>
                </a:rPr>
                <a:t>This liberatory pedagogy of the oppressed must emphasize student agency and full participation.</a:t>
              </a:r>
            </a:p>
            <a:p>
              <a:pPr marL="0" lvl="0" indent="0" algn="ctr">
                <a:lnSpc>
                  <a:spcPts val="4060"/>
                </a:lnSpc>
                <a:spcBef>
                  <a:spcPct val="0"/>
                </a:spcBef>
                <a:buFont typeface="Arial"/>
                <a:buChar char="•"/>
              </a:pPr>
              <a:endParaRPr lang="en-US" sz="2800" b="0" i="0" spc="70">
                <a:solidFill>
                  <a:srgbClr val="FFFFFF"/>
                </a:solidFill>
                <a:latin typeface="Roboto"/>
              </a:endParaRPr>
            </a:p>
          </p:txBody>
        </p:sp>
      </p:grpSp>
      <p:sp>
        <p:nvSpPr>
          <p:cNvPr id="6" name="TextBox 6"/>
          <p:cNvSpPr txBox="1"/>
          <p:nvPr/>
        </p:nvSpPr>
        <p:spPr>
          <a:xfrm>
            <a:off x="1375710" y="9624131"/>
            <a:ext cx="16507453" cy="276225"/>
          </a:xfrm>
          <a:prstGeom prst="rect">
            <a:avLst/>
          </a:prstGeom>
        </p:spPr>
        <p:txBody>
          <a:bodyPr lIns="0" tIns="0" rIns="0" bIns="0" rtlCol="0" anchor="t">
            <a:spAutoFit/>
          </a:bodyPr>
          <a:lstStyle/>
          <a:p>
            <a:pPr algn="r">
              <a:lnSpc>
                <a:spcPts val="2175"/>
              </a:lnSpc>
            </a:pPr>
            <a:r>
              <a:rPr lang="en-US" sz="1500" spc="157">
                <a:solidFill>
                  <a:srgbClr val="244357"/>
                </a:solidFill>
                <a:latin typeface="Roboto"/>
              </a:rPr>
              <a:t>Break Away Staff Development Summit 2019 | Selfless Self-Awareness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srcRect t="12500" b="12500"/>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247794" y="9303378"/>
            <a:ext cx="18952535" cy="1359061"/>
          </a:xfrm>
          <a:prstGeom prst="rect">
            <a:avLst/>
          </a:prstGeom>
          <a:solidFill>
            <a:srgbClr val="F2FAFF"/>
          </a:solidFill>
        </p:spPr>
      </p:sp>
      <p:grpSp>
        <p:nvGrpSpPr>
          <p:cNvPr id="3" name="Group 3"/>
          <p:cNvGrpSpPr/>
          <p:nvPr/>
        </p:nvGrpSpPr>
        <p:grpSpPr>
          <a:xfrm>
            <a:off x="4328382" y="2482042"/>
            <a:ext cx="9631237" cy="4074325"/>
            <a:chOff x="0" y="0"/>
            <a:chExt cx="12841649" cy="5432433"/>
          </a:xfrm>
        </p:grpSpPr>
        <p:sp>
          <p:nvSpPr>
            <p:cNvPr id="4" name="TextBox 4"/>
            <p:cNvSpPr txBox="1"/>
            <p:nvPr/>
          </p:nvSpPr>
          <p:spPr>
            <a:xfrm>
              <a:off x="751393" y="-28575"/>
              <a:ext cx="11338863" cy="1040342"/>
            </a:xfrm>
            <a:prstGeom prst="rect">
              <a:avLst/>
            </a:prstGeom>
          </p:spPr>
          <p:txBody>
            <a:bodyPr lIns="0" tIns="0" rIns="0" bIns="0" rtlCol="0" anchor="t">
              <a:spAutoFit/>
            </a:bodyPr>
            <a:lstStyle/>
            <a:p>
              <a:pPr algn="ctr">
                <a:lnSpc>
                  <a:spcPts val="6250"/>
                </a:lnSpc>
              </a:pPr>
              <a:r>
                <a:rPr lang="en-US" sz="5000" b="1" spc="250">
                  <a:solidFill>
                    <a:srgbClr val="F2FAFF"/>
                  </a:solidFill>
                  <a:latin typeface="Roboto"/>
                </a:rPr>
                <a:t>But what about Freire?</a:t>
              </a:r>
            </a:p>
          </p:txBody>
        </p:sp>
        <p:sp>
          <p:nvSpPr>
            <p:cNvPr id="5" name="TextBox 5"/>
            <p:cNvSpPr txBox="1"/>
            <p:nvPr/>
          </p:nvSpPr>
          <p:spPr>
            <a:xfrm>
              <a:off x="0" y="1350441"/>
              <a:ext cx="12841649" cy="4081992"/>
            </a:xfrm>
            <a:prstGeom prst="rect">
              <a:avLst/>
            </a:prstGeom>
          </p:spPr>
          <p:txBody>
            <a:bodyPr lIns="0" tIns="0" rIns="0" bIns="0" rtlCol="0" anchor="t">
              <a:spAutoFit/>
            </a:bodyPr>
            <a:lstStyle/>
            <a:p>
              <a:pPr marL="0" lvl="0" indent="0" algn="ctr">
                <a:lnSpc>
                  <a:spcPts val="4059"/>
                </a:lnSpc>
                <a:spcBef>
                  <a:spcPct val="0"/>
                </a:spcBef>
                <a:buFont typeface="Arial"/>
                <a:buChar char="•"/>
              </a:pPr>
              <a:r>
                <a:rPr lang="en-US" sz="2800" b="1" i="0" spc="70">
                  <a:solidFill>
                    <a:srgbClr val="FFFFFF"/>
                  </a:solidFill>
                  <a:latin typeface="Roboto"/>
                </a:rPr>
                <a:t>Question: How would you liberate learning outcomes?</a:t>
              </a:r>
            </a:p>
            <a:p>
              <a:pPr marL="0" lvl="0" indent="0" algn="ctr">
                <a:lnSpc>
                  <a:spcPts val="4059"/>
                </a:lnSpc>
                <a:spcBef>
                  <a:spcPct val="0"/>
                </a:spcBef>
                <a:buFont typeface="Arial"/>
                <a:buChar char="•"/>
              </a:pPr>
              <a:endParaRPr lang="en-US" sz="2800" b="1" i="0" spc="70">
                <a:solidFill>
                  <a:srgbClr val="FFFFFF"/>
                </a:solidFill>
                <a:latin typeface="Roboto"/>
              </a:endParaRPr>
            </a:p>
            <a:p>
              <a:pPr marL="0" lvl="0" indent="0" algn="ctr">
                <a:lnSpc>
                  <a:spcPts val="4059"/>
                </a:lnSpc>
                <a:spcBef>
                  <a:spcPct val="0"/>
                </a:spcBef>
                <a:buFont typeface="Arial"/>
                <a:buChar char="•"/>
              </a:pPr>
              <a:r>
                <a:rPr lang="en-US" sz="2800" b="1" i="0" spc="70">
                  <a:solidFill>
                    <a:srgbClr val="FFFFFF"/>
                  </a:solidFill>
                  <a:latin typeface="Roboto"/>
                </a:rPr>
                <a:t>Question: How would you liberate pedagogical decisions?</a:t>
              </a:r>
            </a:p>
            <a:p>
              <a:pPr marL="0" lvl="0" indent="0" algn="ctr">
                <a:lnSpc>
                  <a:spcPts val="4059"/>
                </a:lnSpc>
                <a:spcBef>
                  <a:spcPct val="0"/>
                </a:spcBef>
                <a:buFont typeface="Arial"/>
                <a:buChar char="•"/>
              </a:pPr>
              <a:endParaRPr lang="en-US" sz="2800" b="1" i="0" spc="70">
                <a:solidFill>
                  <a:srgbClr val="FFFFFF"/>
                </a:solidFill>
                <a:latin typeface="Roboto"/>
              </a:endParaRPr>
            </a:p>
            <a:p>
              <a:pPr marL="0" lvl="0" indent="0" algn="ctr">
                <a:lnSpc>
                  <a:spcPts val="4060"/>
                </a:lnSpc>
                <a:spcBef>
                  <a:spcPct val="0"/>
                </a:spcBef>
                <a:buFont typeface="Arial"/>
                <a:buChar char="•"/>
              </a:pPr>
              <a:r>
                <a:rPr lang="en-US" sz="2800" b="1" i="0" spc="70">
                  <a:solidFill>
                    <a:srgbClr val="FFFFFF"/>
                  </a:solidFill>
                  <a:latin typeface="Roboto"/>
                </a:rPr>
                <a:t>Question: How would you liberate assessment?</a:t>
              </a:r>
            </a:p>
          </p:txBody>
        </p:sp>
      </p:grpSp>
      <p:sp>
        <p:nvSpPr>
          <p:cNvPr id="6" name="TextBox 6"/>
          <p:cNvSpPr txBox="1"/>
          <p:nvPr/>
        </p:nvSpPr>
        <p:spPr>
          <a:xfrm>
            <a:off x="1375710" y="9624131"/>
            <a:ext cx="16507453" cy="276225"/>
          </a:xfrm>
          <a:prstGeom prst="rect">
            <a:avLst/>
          </a:prstGeom>
        </p:spPr>
        <p:txBody>
          <a:bodyPr lIns="0" tIns="0" rIns="0" bIns="0" rtlCol="0" anchor="t">
            <a:spAutoFit/>
          </a:bodyPr>
          <a:lstStyle/>
          <a:p>
            <a:pPr algn="r">
              <a:lnSpc>
                <a:spcPts val="2175"/>
              </a:lnSpc>
            </a:pPr>
            <a:r>
              <a:rPr lang="en-US" sz="1500" spc="157">
                <a:solidFill>
                  <a:srgbClr val="244357"/>
                </a:solidFill>
                <a:latin typeface="Roboto"/>
              </a:rPr>
              <a:t>Break Away Staff Development Summit 2019 | Selfless Self-Awareness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srcRect t="7865" b="7865"/>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028700" y="904875"/>
            <a:ext cx="8312008" cy="1752677"/>
          </a:xfrm>
          <a:prstGeom prst="rect">
            <a:avLst/>
          </a:prstGeom>
        </p:spPr>
        <p:txBody>
          <a:bodyPr lIns="0" tIns="0" rIns="0" bIns="0" rtlCol="0" anchor="t">
            <a:spAutoFit/>
          </a:bodyPr>
          <a:lstStyle/>
          <a:p>
            <a:pPr algn="l">
              <a:lnSpc>
                <a:spcPts val="7099"/>
              </a:lnSpc>
            </a:pPr>
            <a:r>
              <a:rPr lang="en-US" sz="4896" b="1" spc="122">
                <a:solidFill>
                  <a:srgbClr val="244357"/>
                </a:solidFill>
                <a:latin typeface="Roboto Condensed"/>
              </a:rPr>
              <a:t>LET'S REVISIT OUR WELCOME ACTIVITY</a:t>
            </a:r>
          </a:p>
        </p:txBody>
      </p:sp>
      <p:grpSp>
        <p:nvGrpSpPr>
          <p:cNvPr id="3" name="Group 3"/>
          <p:cNvGrpSpPr/>
          <p:nvPr/>
        </p:nvGrpSpPr>
        <p:grpSpPr>
          <a:xfrm>
            <a:off x="1028700" y="3386415"/>
            <a:ext cx="7019849" cy="5300385"/>
            <a:chOff x="0" y="0"/>
            <a:chExt cx="9359799" cy="7067180"/>
          </a:xfrm>
        </p:grpSpPr>
        <p:sp>
          <p:nvSpPr>
            <p:cNvPr id="4" name="TextBox 4"/>
            <p:cNvSpPr txBox="1"/>
            <p:nvPr/>
          </p:nvSpPr>
          <p:spPr>
            <a:xfrm>
              <a:off x="0" y="-104775"/>
              <a:ext cx="8926368" cy="4547754"/>
            </a:xfrm>
            <a:prstGeom prst="rect">
              <a:avLst/>
            </a:prstGeom>
          </p:spPr>
          <p:txBody>
            <a:bodyPr lIns="0" tIns="0" rIns="0" bIns="0" rtlCol="0" anchor="t">
              <a:spAutoFit/>
            </a:bodyPr>
            <a:lstStyle/>
            <a:p>
              <a:pPr algn="l">
                <a:lnSpc>
                  <a:spcPts val="27359"/>
                </a:lnSpc>
              </a:pPr>
              <a:endParaRPr/>
            </a:p>
          </p:txBody>
        </p:sp>
        <p:sp>
          <p:nvSpPr>
            <p:cNvPr id="5" name="TextBox 5"/>
            <p:cNvSpPr txBox="1"/>
            <p:nvPr/>
          </p:nvSpPr>
          <p:spPr>
            <a:xfrm>
              <a:off x="0" y="5191965"/>
              <a:ext cx="9359799" cy="795548"/>
            </a:xfrm>
            <a:prstGeom prst="rect">
              <a:avLst/>
            </a:prstGeom>
          </p:spPr>
          <p:txBody>
            <a:bodyPr lIns="0" tIns="0" rIns="0" bIns="0" rtlCol="0" anchor="t">
              <a:spAutoFit/>
            </a:bodyPr>
            <a:lstStyle/>
            <a:p>
              <a:pPr algn="l">
                <a:lnSpc>
                  <a:spcPts val="4944"/>
                </a:lnSpc>
              </a:pPr>
              <a:r>
                <a:rPr lang="en-US" sz="3717" spc="29">
                  <a:solidFill>
                    <a:srgbClr val="244357"/>
                  </a:solidFill>
                  <a:latin typeface="Roboto"/>
                </a:rPr>
                <a:t>Have you liberated yourself?</a:t>
              </a:r>
            </a:p>
          </p:txBody>
        </p:sp>
        <p:sp>
          <p:nvSpPr>
            <p:cNvPr id="6" name="TextBox 6"/>
            <p:cNvSpPr txBox="1"/>
            <p:nvPr/>
          </p:nvSpPr>
          <p:spPr>
            <a:xfrm>
              <a:off x="0" y="6539072"/>
              <a:ext cx="7996227" cy="528108"/>
            </a:xfrm>
            <a:prstGeom prst="rect">
              <a:avLst/>
            </a:prstGeom>
          </p:spPr>
          <p:txBody>
            <a:bodyPr lIns="0" tIns="0" rIns="0" bIns="0" rtlCol="0" anchor="t">
              <a:spAutoFit/>
            </a:bodyPr>
            <a:lstStyle/>
            <a:p>
              <a:pPr algn="l">
                <a:lnSpc>
                  <a:spcPts val="3335"/>
                </a:lnSpc>
              </a:pPr>
              <a:r>
                <a:rPr lang="en-US" sz="2300" spc="57">
                  <a:solidFill>
                    <a:srgbClr val="244357"/>
                  </a:solidFill>
                  <a:latin typeface="Roboto"/>
                </a:rPr>
                <a:t>How would you know?</a:t>
              </a:r>
            </a:p>
          </p:txBody>
        </p:sp>
      </p:grpSp>
      <p:sp>
        <p:nvSpPr>
          <p:cNvPr id="7" name="TextBox 7"/>
          <p:cNvSpPr txBox="1"/>
          <p:nvPr/>
        </p:nvSpPr>
        <p:spPr>
          <a:xfrm>
            <a:off x="1375710" y="9624131"/>
            <a:ext cx="16507453" cy="276225"/>
          </a:xfrm>
          <a:prstGeom prst="rect">
            <a:avLst/>
          </a:prstGeom>
        </p:spPr>
        <p:txBody>
          <a:bodyPr lIns="0" tIns="0" rIns="0" bIns="0" rtlCol="0" anchor="t">
            <a:spAutoFit/>
          </a:bodyPr>
          <a:lstStyle/>
          <a:p>
            <a:pPr algn="r">
              <a:lnSpc>
                <a:spcPts val="2175"/>
              </a:lnSpc>
            </a:pPr>
            <a:r>
              <a:rPr lang="en-US" sz="1500" spc="157">
                <a:solidFill>
                  <a:srgbClr val="244357"/>
                </a:solidFill>
                <a:latin typeface="Roboto"/>
              </a:rPr>
              <a:t>Break Away Staff Development Summit 2019 | Selfless Self-Awareness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43C3DD"/>
        </a:solidFill>
        <a:effectLst/>
      </p:bgPr>
    </p:bg>
    <p:spTree>
      <p:nvGrpSpPr>
        <p:cNvPr id="1" name=""/>
        <p:cNvGrpSpPr/>
        <p:nvPr/>
      </p:nvGrpSpPr>
      <p:grpSpPr>
        <a:xfrm>
          <a:off x="0" y="0"/>
          <a:ext cx="0" cy="0"/>
          <a:chOff x="0" y="0"/>
          <a:chExt cx="0" cy="0"/>
        </a:xfrm>
      </p:grpSpPr>
      <p:grpSp>
        <p:nvGrpSpPr>
          <p:cNvPr id="2" name="Group 2"/>
          <p:cNvGrpSpPr/>
          <p:nvPr/>
        </p:nvGrpSpPr>
        <p:grpSpPr>
          <a:xfrm>
            <a:off x="3733800" y="4760573"/>
            <a:ext cx="10820400" cy="2473325"/>
            <a:chOff x="0" y="0"/>
            <a:chExt cx="14427200" cy="3297767"/>
          </a:xfrm>
        </p:grpSpPr>
        <p:sp>
          <p:nvSpPr>
            <p:cNvPr id="3" name="TextBox 3"/>
            <p:cNvSpPr txBox="1"/>
            <p:nvPr/>
          </p:nvSpPr>
          <p:spPr>
            <a:xfrm>
              <a:off x="902426" y="1114425"/>
              <a:ext cx="12383851" cy="1040342"/>
            </a:xfrm>
            <a:prstGeom prst="rect">
              <a:avLst/>
            </a:prstGeom>
          </p:spPr>
          <p:txBody>
            <a:bodyPr lIns="0" tIns="0" rIns="0" bIns="0" rtlCol="0" anchor="t">
              <a:spAutoFit/>
            </a:bodyPr>
            <a:lstStyle/>
            <a:p>
              <a:pPr algn="ctr">
                <a:lnSpc>
                  <a:spcPts val="6250"/>
                </a:lnSpc>
              </a:pPr>
              <a:r>
                <a:rPr lang="en-US" sz="5000" spc="250">
                  <a:solidFill>
                    <a:srgbClr val="F2FAFF"/>
                  </a:solidFill>
                  <a:latin typeface="Roboto"/>
                </a:rPr>
                <a:t>DIALOGUE TIME</a:t>
              </a:r>
            </a:p>
          </p:txBody>
        </p:sp>
        <p:sp>
          <p:nvSpPr>
            <p:cNvPr id="4" name="AutoShape 4"/>
            <p:cNvSpPr/>
            <p:nvPr/>
          </p:nvSpPr>
          <p:spPr>
            <a:xfrm>
              <a:off x="0" y="0"/>
              <a:ext cx="14427200" cy="127000"/>
            </a:xfrm>
            <a:prstGeom prst="rect">
              <a:avLst/>
            </a:prstGeom>
            <a:solidFill>
              <a:srgbClr val="F2FAFF"/>
            </a:solidFill>
          </p:spPr>
        </p:sp>
        <p:sp>
          <p:nvSpPr>
            <p:cNvPr id="5" name="AutoShape 5"/>
            <p:cNvSpPr/>
            <p:nvPr/>
          </p:nvSpPr>
          <p:spPr>
            <a:xfrm>
              <a:off x="0" y="3170767"/>
              <a:ext cx="14427200" cy="127000"/>
            </a:xfrm>
            <a:prstGeom prst="rect">
              <a:avLst/>
            </a:prstGeom>
            <a:solidFill>
              <a:srgbClr val="F2FAFF"/>
            </a:solidFill>
          </p:spPr>
        </p:sp>
      </p:grpSp>
      <p:sp>
        <p:nvSpPr>
          <p:cNvPr id="6" name="TextBox 6"/>
          <p:cNvSpPr txBox="1"/>
          <p:nvPr/>
        </p:nvSpPr>
        <p:spPr>
          <a:xfrm>
            <a:off x="1375710" y="9624131"/>
            <a:ext cx="16507453" cy="276225"/>
          </a:xfrm>
          <a:prstGeom prst="rect">
            <a:avLst/>
          </a:prstGeom>
        </p:spPr>
        <p:txBody>
          <a:bodyPr lIns="0" tIns="0" rIns="0" bIns="0" rtlCol="0" anchor="t">
            <a:spAutoFit/>
          </a:bodyPr>
          <a:lstStyle/>
          <a:p>
            <a:pPr algn="r">
              <a:lnSpc>
                <a:spcPts val="2175"/>
              </a:lnSpc>
            </a:pPr>
            <a:r>
              <a:rPr lang="en-US" sz="1500" spc="157">
                <a:solidFill>
                  <a:srgbClr val="F2FAFF"/>
                </a:solidFill>
                <a:latin typeface="Roboto"/>
              </a:rPr>
              <a:t>Break Away Staff Development Summit 2019 | Selfless Self-Awareness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1535</Words>
  <Application>Microsoft Macintosh PowerPoint</Application>
  <PresentationFormat>Custom</PresentationFormat>
  <Paragraphs>123</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Roboto Condensed</vt:lpstr>
      <vt:lpstr>Calibri</vt:lpstr>
      <vt:lpstr>Roboto</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Selfless Self-Awareness</dc:title>
  <cp:lastModifiedBy>Covert, Mike</cp:lastModifiedBy>
  <cp:revision>3</cp:revision>
  <dcterms:created xsi:type="dcterms:W3CDTF">2006-08-16T00:00:00Z</dcterms:created>
  <dcterms:modified xsi:type="dcterms:W3CDTF">2020-02-20T04:19:57Z</dcterms:modified>
  <dc:identifier>DADrImSDqxI</dc:identifier>
</cp:coreProperties>
</file>