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Arimo" panose="020B0604020202020204" pitchFamily="3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Montserrat" pitchFamily="2" charset="77"/>
      <p:regular r:id="rId26"/>
      <p:bold r:id="rId27"/>
    </p:embeddedFont>
    <p:embeddedFont>
      <p:font typeface="Montserrat Light" pitchFamily="2" charset="77"/>
      <p:regular r:id="rId28"/>
      <p:bold r:id="rId29"/>
      <p:italic r:id="rId30"/>
      <p:boldItalic r:id="rId31"/>
    </p:embeddedFont>
    <p:embeddedFont>
      <p:font typeface="Oswald" pitchFamily="2" charset="77"/>
      <p:regular r:id="rId32"/>
      <p:bold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577" autoAdjust="0"/>
  </p:normalViewPr>
  <p:slideViewPr>
    <p:cSldViewPr>
      <p:cViewPr varScale="1">
        <p:scale>
          <a:sx n="58" d="100"/>
          <a:sy n="58" d="100"/>
        </p:scale>
        <p:origin x="10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7473" y="317234"/>
            <a:ext cx="17687925" cy="9610725"/>
            <a:chOff x="0" y="0"/>
            <a:chExt cx="13411674" cy="72872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11674" cy="7287227"/>
            </a:xfrm>
            <a:custGeom>
              <a:avLst/>
              <a:gdLst/>
              <a:ahLst/>
              <a:cxnLst/>
              <a:rect l="l" t="t" r="r" b="b"/>
              <a:pathLst>
                <a:path w="13411674" h="7287227">
                  <a:moveTo>
                    <a:pt x="0" y="0"/>
                  </a:moveTo>
                  <a:lnTo>
                    <a:pt x="0" y="7287227"/>
                  </a:lnTo>
                  <a:lnTo>
                    <a:pt x="13411674" y="7287227"/>
                  </a:lnTo>
                  <a:lnTo>
                    <a:pt x="13411674" y="0"/>
                  </a:lnTo>
                  <a:lnTo>
                    <a:pt x="0" y="0"/>
                  </a:lnTo>
                  <a:close/>
                  <a:moveTo>
                    <a:pt x="13350714" y="7226267"/>
                  </a:moveTo>
                  <a:lnTo>
                    <a:pt x="59690" y="7226267"/>
                  </a:lnTo>
                  <a:lnTo>
                    <a:pt x="59690" y="59690"/>
                  </a:lnTo>
                  <a:lnTo>
                    <a:pt x="13350714" y="59690"/>
                  </a:lnTo>
                  <a:lnTo>
                    <a:pt x="13350714" y="7226267"/>
                  </a:ln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340376" y="2512047"/>
            <a:ext cx="13588197" cy="5262905"/>
            <a:chOff x="0" y="0"/>
            <a:chExt cx="18117597" cy="7017207"/>
          </a:xfrm>
        </p:grpSpPr>
        <p:sp>
          <p:nvSpPr>
            <p:cNvPr id="5" name="AutoShape 5"/>
            <p:cNvSpPr/>
            <p:nvPr/>
          </p:nvSpPr>
          <p:spPr>
            <a:xfrm>
              <a:off x="0" y="1781404"/>
              <a:ext cx="18110200" cy="3454400"/>
            </a:xfrm>
            <a:prstGeom prst="rect">
              <a:avLst/>
            </a:prstGeom>
            <a:solidFill>
              <a:srgbClr val="2C2A29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18117597" cy="609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20"/>
                </a:lnSpc>
              </a:pPr>
              <a:r>
                <a:rPr lang="en-US" sz="3200" b="0" spc="480">
                  <a:solidFill>
                    <a:srgbClr val="FFFFFF"/>
                  </a:solidFill>
                  <a:latin typeface="Montserrat"/>
                </a:rPr>
                <a:t>SERVICE LEADERSHIP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394484"/>
              <a:ext cx="18092197" cy="62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2800" spc="140">
                  <a:solidFill>
                    <a:srgbClr val="FFFFFF"/>
                  </a:solidFill>
                  <a:latin typeface="Montserrat"/>
                </a:rPr>
                <a:t>Prepared by David Schieler (he/him/his)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78902" y="2377344"/>
              <a:ext cx="17152397" cy="2223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22"/>
                </a:lnSpc>
              </a:pPr>
              <a:r>
                <a:rPr lang="en-US" sz="11500" b="1" spc="230">
                  <a:solidFill>
                    <a:srgbClr val="FFFFFF"/>
                  </a:solidFill>
                  <a:latin typeface="Oswald"/>
                </a:rPr>
                <a:t>W</a:t>
              </a:r>
              <a:r>
                <a:rPr lang="en-US" sz="11475" b="1" spc="229">
                  <a:solidFill>
                    <a:srgbClr val="FFFFFF"/>
                  </a:solidFill>
                  <a:latin typeface="Oswald"/>
                </a:rPr>
                <a:t>ELCOME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57200" y="971074"/>
            <a:ext cx="7029450" cy="2387917"/>
            <a:chOff x="0" y="0"/>
            <a:chExt cx="9372600" cy="318389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9372600" cy="3183890"/>
            </a:xfrm>
            <a:prstGeom prst="rect">
              <a:avLst/>
            </a:prstGeom>
            <a:solidFill>
              <a:srgbClr val="2C2A2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924522" y="337175"/>
              <a:ext cx="7077074" cy="2413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40"/>
                </a:lnSpc>
              </a:pPr>
              <a:r>
                <a:rPr lang="en-US" sz="6400" b="1" spc="256">
                  <a:solidFill>
                    <a:srgbClr val="FFFFFF"/>
                  </a:solidFill>
                  <a:latin typeface="Oswald"/>
                </a:rPr>
                <a:t>TODAY'S</a:t>
              </a:r>
            </a:p>
            <a:p>
              <a:pPr algn="l">
                <a:lnSpc>
                  <a:spcPts val="7040"/>
                </a:lnSpc>
              </a:pPr>
              <a:r>
                <a:rPr lang="en-US" sz="6400" b="1" spc="256">
                  <a:solidFill>
                    <a:srgbClr val="FFFFFF"/>
                  </a:solidFill>
                  <a:latin typeface="Oswald"/>
                </a:rPr>
                <a:t>PRESENTATION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6" name="Group 6"/>
          <p:cNvGrpSpPr/>
          <p:nvPr/>
        </p:nvGrpSpPr>
        <p:grpSpPr>
          <a:xfrm>
            <a:off x="7698974" y="1028700"/>
            <a:ext cx="9560326" cy="7656793"/>
            <a:chOff x="0" y="0"/>
            <a:chExt cx="12747101" cy="10209057"/>
          </a:xfrm>
        </p:grpSpPr>
        <p:sp>
          <p:nvSpPr>
            <p:cNvPr id="7" name="AutoShape 7"/>
            <p:cNvSpPr/>
            <p:nvPr/>
          </p:nvSpPr>
          <p:spPr>
            <a:xfrm>
              <a:off x="0" y="1101022"/>
              <a:ext cx="2667000" cy="143582"/>
            </a:xfrm>
            <a:prstGeom prst="rect">
              <a:avLst/>
            </a:prstGeom>
            <a:solidFill>
              <a:srgbClr val="CEB88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12713661" cy="651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0"/>
                </a:lnSpc>
              </a:pPr>
              <a:r>
                <a:rPr lang="en-US" sz="3400" spc="102">
                  <a:solidFill>
                    <a:srgbClr val="FFFFFF"/>
                  </a:solidFill>
                  <a:latin typeface="Montserrat"/>
                </a:rPr>
                <a:t>ABOUT ME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562644"/>
              <a:ext cx="1271660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800" spc="84">
                  <a:solidFill>
                    <a:srgbClr val="FFFFFF"/>
                  </a:solidFill>
                  <a:latin typeface="Montserrat Light"/>
                </a:rPr>
                <a:t>An introduction to the identities and experiences which inform my practice.</a:t>
              </a:r>
            </a:p>
          </p:txBody>
        </p:sp>
        <p:sp>
          <p:nvSpPr>
            <p:cNvPr id="10" name="AutoShape 10"/>
            <p:cNvSpPr/>
            <p:nvPr/>
          </p:nvSpPr>
          <p:spPr>
            <a:xfrm>
              <a:off x="30500" y="4787429"/>
              <a:ext cx="2667000" cy="143582"/>
            </a:xfrm>
            <a:prstGeom prst="rect">
              <a:avLst/>
            </a:prstGeom>
            <a:solidFill>
              <a:srgbClr val="CEB888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30500" y="3714983"/>
              <a:ext cx="12713661" cy="651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0"/>
                </a:lnSpc>
              </a:pPr>
              <a:r>
                <a:rPr lang="en-US" sz="3400" spc="102">
                  <a:solidFill>
                    <a:srgbClr val="FFFFFF"/>
                  </a:solidFill>
                  <a:latin typeface="Montserrat"/>
                </a:rPr>
                <a:t>SERVICE LEADERSHIP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0500" y="5249051"/>
              <a:ext cx="1271660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800" spc="84">
                  <a:solidFill>
                    <a:srgbClr val="FFFFFF"/>
                  </a:solidFill>
                  <a:latin typeface="Montserrat Light"/>
                </a:rPr>
                <a:t>An overview of my approach to a service leadership preparatory workshop for first-year students.</a:t>
              </a:r>
            </a:p>
          </p:txBody>
        </p:sp>
        <p:sp>
          <p:nvSpPr>
            <p:cNvPr id="13" name="AutoShape 13"/>
            <p:cNvSpPr/>
            <p:nvPr/>
          </p:nvSpPr>
          <p:spPr>
            <a:xfrm>
              <a:off x="30500" y="8473837"/>
              <a:ext cx="2667000" cy="143582"/>
            </a:xfrm>
            <a:prstGeom prst="rect">
              <a:avLst/>
            </a:prstGeom>
            <a:solidFill>
              <a:srgbClr val="CEB888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30500" y="7401390"/>
              <a:ext cx="12713661" cy="651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0"/>
                </a:lnSpc>
              </a:pPr>
              <a:r>
                <a:rPr lang="en-US" sz="3400" spc="102">
                  <a:solidFill>
                    <a:srgbClr val="FFFFFF"/>
                  </a:solidFill>
                  <a:latin typeface="Montserrat"/>
                </a:rPr>
                <a:t>QUESTIONS &amp; DISCUSSION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0500" y="8935459"/>
              <a:ext cx="1271660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800" spc="84">
                  <a:solidFill>
                    <a:srgbClr val="FFFFFF"/>
                  </a:solidFill>
                  <a:latin typeface="Montserrat Light"/>
                </a:rPr>
                <a:t>A dialogue intended to generate further thought and deeper community.</a:t>
              </a:r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028700" y="3714772"/>
            <a:ext cx="5543550" cy="5543528"/>
            <a:chOff x="0" y="0"/>
            <a:chExt cx="6350025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704850" y="-857250"/>
            <a:ext cx="19697700" cy="4966656"/>
          </a:xfrm>
          <a:prstGeom prst="rect">
            <a:avLst/>
          </a:prstGeom>
          <a:solidFill>
            <a:srgbClr val="782F40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4863" t="19709" r="36879" b="16301"/>
          <a:stretch>
            <a:fillRect/>
          </a:stretch>
        </p:blipFill>
        <p:spPr>
          <a:xfrm>
            <a:off x="2666355" y="3279369"/>
            <a:ext cx="4724358" cy="469831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24060" t="35470" r="20398" b="23103"/>
          <a:stretch>
            <a:fillRect/>
          </a:stretch>
        </p:blipFill>
        <p:spPr>
          <a:xfrm>
            <a:off x="11046541" y="3279369"/>
            <a:ext cx="4724358" cy="4698319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038822" y="543460"/>
            <a:ext cx="8364755" cy="1630332"/>
            <a:chOff x="0" y="0"/>
            <a:chExt cx="1945322" cy="3791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45322" cy="379153"/>
            </a:xfrm>
            <a:custGeom>
              <a:avLst/>
              <a:gdLst/>
              <a:ahLst/>
              <a:cxnLst/>
              <a:rect l="l" t="t" r="r" b="b"/>
              <a:pathLst>
                <a:path w="1945322" h="379153">
                  <a:moveTo>
                    <a:pt x="0" y="0"/>
                  </a:moveTo>
                  <a:lnTo>
                    <a:pt x="1945322" y="0"/>
                  </a:lnTo>
                  <a:lnTo>
                    <a:pt x="1945322" y="379153"/>
                  </a:lnTo>
                  <a:lnTo>
                    <a:pt x="0" y="379153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019161" y="911225"/>
            <a:ext cx="1623669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5"/>
              </a:lnSpc>
            </a:pPr>
            <a:r>
              <a:rPr lang="en-US" sz="5500" b="1" spc="220">
                <a:solidFill>
                  <a:srgbClr val="FFFFFF"/>
                </a:solidFill>
                <a:latin typeface="Montserrat"/>
              </a:rPr>
              <a:t>DAVID SCHIELER</a:t>
            </a:r>
          </a:p>
        </p:txBody>
      </p:sp>
      <p:sp>
        <p:nvSpPr>
          <p:cNvPr id="8" name="AutoShape 8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  <p:sp>
        <p:nvSpPr>
          <p:cNvPr id="9" name="TextBox 9"/>
          <p:cNvSpPr txBox="1"/>
          <p:nvPr/>
        </p:nvSpPr>
        <p:spPr>
          <a:xfrm>
            <a:off x="2666355" y="8261215"/>
            <a:ext cx="4734646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0"/>
              </a:lnSpc>
            </a:pPr>
            <a:r>
              <a:rPr lang="en-US" sz="3400" spc="102">
                <a:solidFill>
                  <a:srgbClr val="CEB888"/>
                </a:solidFill>
                <a:latin typeface="Montserrat"/>
              </a:rPr>
              <a:t>IDENTITY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036254" y="8261215"/>
            <a:ext cx="4734646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0"/>
              </a:lnSpc>
            </a:pPr>
            <a:r>
              <a:rPr lang="en-US" sz="3400" spc="102">
                <a:solidFill>
                  <a:srgbClr val="CEB888"/>
                </a:solidFill>
                <a:latin typeface="Montserrat"/>
              </a:rPr>
              <a:t>EXPERIENCE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52500"/>
            <a:ext cx="16230600" cy="82296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3" name="Group 3"/>
          <p:cNvGrpSpPr/>
          <p:nvPr/>
        </p:nvGrpSpPr>
        <p:grpSpPr>
          <a:xfrm>
            <a:off x="1271587" y="1176338"/>
            <a:ext cx="15744825" cy="7781925"/>
            <a:chOff x="0" y="0"/>
            <a:chExt cx="11938340" cy="59005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938340" cy="5900559"/>
            </a:xfrm>
            <a:custGeom>
              <a:avLst/>
              <a:gdLst/>
              <a:ahLst/>
              <a:cxnLst/>
              <a:rect l="l" t="t" r="r" b="b"/>
              <a:pathLst>
                <a:path w="11938340" h="5900559">
                  <a:moveTo>
                    <a:pt x="0" y="0"/>
                  </a:moveTo>
                  <a:lnTo>
                    <a:pt x="0" y="5900559"/>
                  </a:lnTo>
                  <a:lnTo>
                    <a:pt x="11938340" y="5900559"/>
                  </a:lnTo>
                  <a:lnTo>
                    <a:pt x="11938340" y="0"/>
                  </a:lnTo>
                  <a:lnTo>
                    <a:pt x="0" y="0"/>
                  </a:lnTo>
                  <a:close/>
                  <a:moveTo>
                    <a:pt x="11877380" y="5839599"/>
                  </a:moveTo>
                  <a:lnTo>
                    <a:pt x="59690" y="5839599"/>
                  </a:lnTo>
                  <a:lnTo>
                    <a:pt x="59690" y="59690"/>
                  </a:lnTo>
                  <a:lnTo>
                    <a:pt x="11877380" y="59690"/>
                  </a:lnTo>
                  <a:lnTo>
                    <a:pt x="11877380" y="5839599"/>
                  </a:lnTo>
                  <a:close/>
                </a:path>
              </a:pathLst>
            </a:custGeom>
            <a:solidFill>
              <a:srgbClr val="CEB888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3492901" y="2856742"/>
            <a:ext cx="11302197" cy="1034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7200" b="1" spc="288">
                <a:solidFill>
                  <a:srgbClr val="782F40"/>
                </a:solidFill>
                <a:latin typeface="Oswald"/>
              </a:rPr>
              <a:t>THE PROMPT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13155" y="4489474"/>
            <a:ext cx="11461690" cy="2615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2"/>
              </a:lnSpc>
            </a:pPr>
            <a:r>
              <a:rPr lang="en-US" sz="3400" spc="217">
                <a:solidFill>
                  <a:srgbClr val="0A1A3B"/>
                </a:solidFill>
                <a:latin typeface="Montserrat"/>
              </a:rPr>
              <a:t>HOW WOULD YOU APPROACH AN EDUCATIONAL WORKSHOP FOR A GROUP OF DEMOGRAPHICALLY DIVERSE, FIRST-YEAR STUDENTS TO PREPARE THEM TO CONDUCT SERVICE IN THE COMMUNITY?</a:t>
            </a:r>
          </a:p>
        </p:txBody>
      </p:sp>
      <p:sp>
        <p:nvSpPr>
          <p:cNvPr id="7" name="AutoShape 7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339" t="16245" r="8310" b="35765"/>
          <a:stretch>
            <a:fillRect/>
          </a:stretch>
        </p:blipFill>
        <p:spPr>
          <a:xfrm>
            <a:off x="280094" y="250016"/>
            <a:ext cx="8710111" cy="457002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6263" t="29909" r="17337" b="18858"/>
          <a:stretch>
            <a:fillRect/>
          </a:stretch>
        </p:blipFill>
        <p:spPr>
          <a:xfrm>
            <a:off x="9290744" y="5143500"/>
            <a:ext cx="8710111" cy="4570028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0198349" y="1028700"/>
            <a:ext cx="7060951" cy="3055168"/>
            <a:chOff x="0" y="0"/>
            <a:chExt cx="9414601" cy="4073557"/>
          </a:xfrm>
        </p:grpSpPr>
        <p:sp>
          <p:nvSpPr>
            <p:cNvPr id="6" name="TextBox 6"/>
            <p:cNvSpPr txBox="1"/>
            <p:nvPr/>
          </p:nvSpPr>
          <p:spPr>
            <a:xfrm>
              <a:off x="0" y="1984407"/>
              <a:ext cx="9414601" cy="208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000" spc="89">
                  <a:solidFill>
                    <a:srgbClr val="FFFFFF"/>
                  </a:solidFill>
                  <a:latin typeface="Montserrat Light"/>
                </a:rPr>
                <a:t>"...leadership is a process forged by our identities, values and experiences."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7625"/>
              <a:ext cx="9392081" cy="922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80"/>
                </a:lnSpc>
              </a:pPr>
              <a:r>
                <a:rPr lang="en-US" sz="4800" b="1" spc="144">
                  <a:solidFill>
                    <a:srgbClr val="FFFFFF"/>
                  </a:solidFill>
                  <a:latin typeface="Oswald"/>
                </a:rPr>
                <a:t>LEADERSHIP</a:t>
              </a:r>
            </a:p>
          </p:txBody>
        </p:sp>
        <p:sp>
          <p:nvSpPr>
            <p:cNvPr id="8" name="AutoShape 8"/>
            <p:cNvSpPr/>
            <p:nvPr/>
          </p:nvSpPr>
          <p:spPr>
            <a:xfrm>
              <a:off x="3373800" y="1431889"/>
              <a:ext cx="2667000" cy="143582"/>
            </a:xfrm>
            <a:prstGeom prst="rect">
              <a:avLst/>
            </a:prstGeom>
            <a:solidFill>
              <a:srgbClr val="CEB888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028700" y="6188585"/>
            <a:ext cx="7060951" cy="2479858"/>
            <a:chOff x="0" y="0"/>
            <a:chExt cx="9414601" cy="330647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928527"/>
              <a:ext cx="9414601" cy="1377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000" spc="89">
                  <a:solidFill>
                    <a:srgbClr val="FFFFFF"/>
                  </a:solidFill>
                  <a:latin typeface="Montserrat Light"/>
                </a:rPr>
                <a:t>"...service is an effective way to learn about yourself and others."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7625"/>
              <a:ext cx="9392081" cy="866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50"/>
                </a:lnSpc>
              </a:pPr>
              <a:r>
                <a:rPr lang="en-US" sz="4500" b="1" spc="135">
                  <a:solidFill>
                    <a:srgbClr val="FFFFFF"/>
                  </a:solidFill>
                  <a:latin typeface="Oswald"/>
                </a:rPr>
                <a:t>SERVICE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3373800" y="1376009"/>
              <a:ext cx="2667000" cy="143582"/>
            </a:xfrm>
            <a:prstGeom prst="rect">
              <a:avLst/>
            </a:prstGeom>
            <a:solidFill>
              <a:srgbClr val="CEB888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280094" y="4830129"/>
            <a:ext cx="6287321" cy="48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800" i="1">
                <a:solidFill>
                  <a:srgbClr val="CEB888"/>
                </a:solidFill>
                <a:latin typeface="Arimo"/>
              </a:rPr>
              <a:t>2018 Service Leadership Seminar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13533" y="4523357"/>
            <a:ext cx="6287321" cy="48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919"/>
              </a:lnSpc>
              <a:spcBef>
                <a:spcPct val="0"/>
              </a:spcBef>
            </a:pPr>
            <a:r>
              <a:rPr lang="en-US" sz="2800" i="1">
                <a:solidFill>
                  <a:srgbClr val="CEB888"/>
                </a:solidFill>
                <a:latin typeface="Arimo"/>
              </a:rPr>
              <a:t>2017 Florida State Alternative Break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3" name="Group 3"/>
          <p:cNvGrpSpPr/>
          <p:nvPr/>
        </p:nvGrpSpPr>
        <p:grpSpPr>
          <a:xfrm>
            <a:off x="1019161" y="729718"/>
            <a:ext cx="15846204" cy="1937315"/>
            <a:chOff x="0" y="0"/>
            <a:chExt cx="21128273" cy="2583086"/>
          </a:xfrm>
        </p:grpSpPr>
        <p:sp>
          <p:nvSpPr>
            <p:cNvPr id="4" name="TextBox 4"/>
            <p:cNvSpPr txBox="1"/>
            <p:nvPr/>
          </p:nvSpPr>
          <p:spPr>
            <a:xfrm>
              <a:off x="0" y="57150"/>
              <a:ext cx="21128273" cy="1398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920"/>
                </a:lnSpc>
              </a:pPr>
              <a:r>
                <a:rPr lang="en-US" sz="7200" b="1" spc="288">
                  <a:solidFill>
                    <a:srgbClr val="FFFFFF"/>
                  </a:solidFill>
                  <a:latin typeface="Oswald"/>
                </a:rPr>
                <a:t>TENSIONS IN SERVICE RELATIONSHIPS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8014" y="1863631"/>
              <a:ext cx="17275726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40"/>
                </a:lnSpc>
              </a:pPr>
              <a:r>
                <a:rPr lang="en-US" sz="3600" spc="241">
                  <a:solidFill>
                    <a:srgbClr val="FFFFFF"/>
                  </a:solidFill>
                  <a:latin typeface="Oswald"/>
                </a:rPr>
                <a:t>"A PROBLEM WELL-STATED IS HALF SOLVED" - CHARLES KETTERING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5975" y="7363835"/>
            <a:ext cx="3930650" cy="2020570"/>
            <a:chOff x="0" y="0"/>
            <a:chExt cx="5240867" cy="2694093"/>
          </a:xfrm>
        </p:grpSpPr>
        <p:sp>
          <p:nvSpPr>
            <p:cNvPr id="7" name="TextBox 7"/>
            <p:cNvSpPr txBox="1"/>
            <p:nvPr/>
          </p:nvSpPr>
          <p:spPr>
            <a:xfrm>
              <a:off x="0" y="28575"/>
              <a:ext cx="5234025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HOURS VS. COMMITMENT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19673"/>
              <a:ext cx="5240867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Longevity and motivation for service.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79311" y="3589655"/>
            <a:ext cx="3505427" cy="2020570"/>
            <a:chOff x="0" y="0"/>
            <a:chExt cx="4673903" cy="269409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28575"/>
              <a:ext cx="466780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IDEALISM VS. REALISM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619673"/>
              <a:ext cx="4673903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Transformative or stepwise change.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-1276350" y="6478356"/>
            <a:ext cx="19564350" cy="11430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13" name="Group 13"/>
          <p:cNvGrpSpPr/>
          <p:nvPr/>
        </p:nvGrpSpPr>
        <p:grpSpPr>
          <a:xfrm>
            <a:off x="2486025" y="6240231"/>
            <a:ext cx="590550" cy="590550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6416675" y="6240231"/>
            <a:ext cx="590550" cy="590550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4636750" y="6183081"/>
            <a:ext cx="590550" cy="590550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0847279" y="6240231"/>
            <a:ext cx="590550" cy="590550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9247819" y="7363835"/>
            <a:ext cx="3789471" cy="2020570"/>
            <a:chOff x="0" y="0"/>
            <a:chExt cx="5052627" cy="2694093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8575"/>
              <a:ext cx="504603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FLEXIBILITY VS. DEPENDABILITY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1619673"/>
              <a:ext cx="5052627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Prioritization of commitments.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337695" y="9336780"/>
            <a:ext cx="2694087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CEB888"/>
                </a:solidFill>
                <a:latin typeface="Arimo"/>
              </a:rPr>
              <a:t>(Mills, 2012)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846014" y="3589655"/>
            <a:ext cx="3731873" cy="2020570"/>
            <a:chOff x="0" y="0"/>
            <a:chExt cx="4975830" cy="2694093"/>
          </a:xfrm>
        </p:grpSpPr>
        <p:sp>
          <p:nvSpPr>
            <p:cNvPr id="26" name="TextBox 26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LEARNING VS. EFFICIENCY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Perception of meaningfulness.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3" name="Group 3"/>
          <p:cNvGrpSpPr/>
          <p:nvPr/>
        </p:nvGrpSpPr>
        <p:grpSpPr>
          <a:xfrm>
            <a:off x="1019161" y="729718"/>
            <a:ext cx="15846204" cy="1937315"/>
            <a:chOff x="0" y="0"/>
            <a:chExt cx="21128273" cy="2583086"/>
          </a:xfrm>
        </p:grpSpPr>
        <p:sp>
          <p:nvSpPr>
            <p:cNvPr id="4" name="TextBox 4"/>
            <p:cNvSpPr txBox="1"/>
            <p:nvPr/>
          </p:nvSpPr>
          <p:spPr>
            <a:xfrm>
              <a:off x="0" y="57150"/>
              <a:ext cx="21128273" cy="1398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920"/>
                </a:lnSpc>
              </a:pPr>
              <a:r>
                <a:rPr lang="en-US" sz="7200" b="1" spc="288">
                  <a:solidFill>
                    <a:srgbClr val="FFFFFF"/>
                  </a:solidFill>
                  <a:latin typeface="Oswald"/>
                </a:rPr>
                <a:t>TENSIONS IN SERVICE RELATIONSHIPS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8014" y="1863631"/>
              <a:ext cx="17275726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40"/>
                </a:lnSpc>
              </a:pPr>
              <a:r>
                <a:rPr lang="en-US" sz="3600" spc="241">
                  <a:solidFill>
                    <a:srgbClr val="FFFFFF"/>
                  </a:solidFill>
                  <a:latin typeface="Oswald"/>
                </a:rPr>
                <a:t>"A PROBLEM WELL-STATED IS HALF SOLVED" - CHARLES KETTERING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5975" y="7363835"/>
            <a:ext cx="3930650" cy="2020570"/>
            <a:chOff x="0" y="0"/>
            <a:chExt cx="5240867" cy="2694093"/>
          </a:xfrm>
        </p:grpSpPr>
        <p:sp>
          <p:nvSpPr>
            <p:cNvPr id="7" name="TextBox 7"/>
            <p:cNvSpPr txBox="1"/>
            <p:nvPr/>
          </p:nvSpPr>
          <p:spPr>
            <a:xfrm>
              <a:off x="0" y="28575"/>
              <a:ext cx="5234025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HOURS VS. COMMITMENT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19673"/>
              <a:ext cx="5240867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Longevity and motivation for service.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773952" y="3589655"/>
            <a:ext cx="3731873" cy="2020570"/>
            <a:chOff x="0" y="0"/>
            <a:chExt cx="4975830" cy="269409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LEARNING VS. EFFICIENCY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Perception of meaningfulness.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79311" y="3589655"/>
            <a:ext cx="3505427" cy="2020570"/>
            <a:chOff x="0" y="0"/>
            <a:chExt cx="4673903" cy="2694093"/>
          </a:xfrm>
        </p:grpSpPr>
        <p:sp>
          <p:nvSpPr>
            <p:cNvPr id="13" name="TextBox 13"/>
            <p:cNvSpPr txBox="1"/>
            <p:nvPr/>
          </p:nvSpPr>
          <p:spPr>
            <a:xfrm>
              <a:off x="0" y="28575"/>
              <a:ext cx="466780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IDEALISM VS. REALISM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619673"/>
              <a:ext cx="4673903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Transformative or stepwise change.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-1276350" y="6478356"/>
            <a:ext cx="19564350" cy="11430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16" name="Group 16"/>
          <p:cNvGrpSpPr/>
          <p:nvPr/>
        </p:nvGrpSpPr>
        <p:grpSpPr>
          <a:xfrm>
            <a:off x="2486025" y="6240231"/>
            <a:ext cx="590550" cy="59055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6416675" y="6240231"/>
            <a:ext cx="590550" cy="590550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4636750" y="6183081"/>
            <a:ext cx="590550" cy="590550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0847279" y="6240231"/>
            <a:ext cx="590550" cy="590550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247819" y="7363835"/>
            <a:ext cx="3789471" cy="2020570"/>
            <a:chOff x="0" y="0"/>
            <a:chExt cx="5052627" cy="2694093"/>
          </a:xfrm>
        </p:grpSpPr>
        <p:sp>
          <p:nvSpPr>
            <p:cNvPr id="25" name="TextBox 25"/>
            <p:cNvSpPr txBox="1"/>
            <p:nvPr/>
          </p:nvSpPr>
          <p:spPr>
            <a:xfrm>
              <a:off x="0" y="28575"/>
              <a:ext cx="504603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FLEXIBILITY VS. DEPENDABILITY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1619673"/>
              <a:ext cx="5052627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Prioritization of commitments.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5337695" y="9336780"/>
            <a:ext cx="2694087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CEB888"/>
                </a:solidFill>
                <a:latin typeface="Arimo"/>
              </a:rPr>
              <a:t>(Mills, 2012)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723900" y="7257790"/>
            <a:ext cx="4114800" cy="2444750"/>
            <a:chOff x="0" y="0"/>
            <a:chExt cx="3221301" cy="191389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221300" cy="1913890"/>
            </a:xfrm>
            <a:custGeom>
              <a:avLst/>
              <a:gdLst/>
              <a:ahLst/>
              <a:cxnLst/>
              <a:rect l="l" t="t" r="r" b="b"/>
              <a:pathLst>
                <a:path w="3221300" h="1913890">
                  <a:moveTo>
                    <a:pt x="0" y="0"/>
                  </a:moveTo>
                  <a:lnTo>
                    <a:pt x="3221300" y="0"/>
                  </a:lnTo>
                  <a:lnTo>
                    <a:pt x="322130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915364" y="7469880"/>
            <a:ext cx="3731873" cy="2020570"/>
            <a:chOff x="0" y="0"/>
            <a:chExt cx="4975830" cy="2694093"/>
          </a:xfrm>
        </p:grpSpPr>
        <p:sp>
          <p:nvSpPr>
            <p:cNvPr id="31" name="TextBox 31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TENSION REFRAMED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Generate commitment over time.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3" name="Group 3"/>
          <p:cNvGrpSpPr/>
          <p:nvPr/>
        </p:nvGrpSpPr>
        <p:grpSpPr>
          <a:xfrm>
            <a:off x="1019161" y="729718"/>
            <a:ext cx="15846204" cy="1937315"/>
            <a:chOff x="0" y="0"/>
            <a:chExt cx="21128273" cy="2583086"/>
          </a:xfrm>
        </p:grpSpPr>
        <p:sp>
          <p:nvSpPr>
            <p:cNvPr id="4" name="TextBox 4"/>
            <p:cNvSpPr txBox="1"/>
            <p:nvPr/>
          </p:nvSpPr>
          <p:spPr>
            <a:xfrm>
              <a:off x="0" y="57150"/>
              <a:ext cx="21128273" cy="1398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920"/>
                </a:lnSpc>
              </a:pPr>
              <a:r>
                <a:rPr lang="en-US" sz="7200" b="1" spc="288">
                  <a:solidFill>
                    <a:srgbClr val="FFFFFF"/>
                  </a:solidFill>
                  <a:latin typeface="Oswald"/>
                </a:rPr>
                <a:t>TENSIONS IN SERVICE RELATIONSHIPS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8014" y="1863631"/>
              <a:ext cx="17275726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40"/>
                </a:lnSpc>
              </a:pPr>
              <a:r>
                <a:rPr lang="en-US" sz="3600" spc="241">
                  <a:solidFill>
                    <a:srgbClr val="FFFFFF"/>
                  </a:solidFill>
                  <a:latin typeface="Oswald"/>
                </a:rPr>
                <a:t>"A PROBLEM WELL-STATED IS HALF SOLVED" - CHARLES KETTERING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5975" y="7363835"/>
            <a:ext cx="3930650" cy="2020570"/>
            <a:chOff x="0" y="0"/>
            <a:chExt cx="5240867" cy="2694093"/>
          </a:xfrm>
        </p:grpSpPr>
        <p:sp>
          <p:nvSpPr>
            <p:cNvPr id="7" name="TextBox 7"/>
            <p:cNvSpPr txBox="1"/>
            <p:nvPr/>
          </p:nvSpPr>
          <p:spPr>
            <a:xfrm>
              <a:off x="0" y="28575"/>
              <a:ext cx="5234025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HOURS VS. COMMITMENT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19673"/>
              <a:ext cx="5240867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Longevity and motivation for service.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773952" y="3589655"/>
            <a:ext cx="3731873" cy="2020570"/>
            <a:chOff x="0" y="0"/>
            <a:chExt cx="4975830" cy="269409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LEARNING VS. EFFICIENCY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Approach to service actions.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79311" y="3589655"/>
            <a:ext cx="3505427" cy="2020570"/>
            <a:chOff x="0" y="0"/>
            <a:chExt cx="4673903" cy="2694093"/>
          </a:xfrm>
        </p:grpSpPr>
        <p:sp>
          <p:nvSpPr>
            <p:cNvPr id="13" name="TextBox 13"/>
            <p:cNvSpPr txBox="1"/>
            <p:nvPr/>
          </p:nvSpPr>
          <p:spPr>
            <a:xfrm>
              <a:off x="0" y="28575"/>
              <a:ext cx="466780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IDEALISM VS. REALISM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619673"/>
              <a:ext cx="4673903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Transformative or stepwise change.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-1276350" y="6478356"/>
            <a:ext cx="19564350" cy="11430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16" name="Group 16"/>
          <p:cNvGrpSpPr/>
          <p:nvPr/>
        </p:nvGrpSpPr>
        <p:grpSpPr>
          <a:xfrm>
            <a:off x="2486025" y="6240231"/>
            <a:ext cx="590550" cy="59055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6416675" y="6240231"/>
            <a:ext cx="590550" cy="590550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4636750" y="6183081"/>
            <a:ext cx="590550" cy="590550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0847279" y="6240231"/>
            <a:ext cx="590550" cy="590550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247819" y="7363835"/>
            <a:ext cx="3789471" cy="2020570"/>
            <a:chOff x="0" y="0"/>
            <a:chExt cx="5052627" cy="2694093"/>
          </a:xfrm>
        </p:grpSpPr>
        <p:sp>
          <p:nvSpPr>
            <p:cNvPr id="25" name="TextBox 25"/>
            <p:cNvSpPr txBox="1"/>
            <p:nvPr/>
          </p:nvSpPr>
          <p:spPr>
            <a:xfrm>
              <a:off x="0" y="28575"/>
              <a:ext cx="504603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FLEXIBILITY VS. DEPENDABILITY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1619673"/>
              <a:ext cx="5052627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Prioritization of commitments.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5337695" y="9336780"/>
            <a:ext cx="2694087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CEB888"/>
                </a:solidFill>
                <a:latin typeface="Arimo"/>
              </a:rPr>
              <a:t>(Mills, 2012)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723900" y="7257790"/>
            <a:ext cx="4114800" cy="2444750"/>
            <a:chOff x="0" y="0"/>
            <a:chExt cx="3221301" cy="191389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221300" cy="1913890"/>
            </a:xfrm>
            <a:custGeom>
              <a:avLst/>
              <a:gdLst/>
              <a:ahLst/>
              <a:cxnLst/>
              <a:rect l="l" t="t" r="r" b="b"/>
              <a:pathLst>
                <a:path w="3221300" h="1913890">
                  <a:moveTo>
                    <a:pt x="0" y="0"/>
                  </a:moveTo>
                  <a:lnTo>
                    <a:pt x="3221300" y="0"/>
                  </a:lnTo>
                  <a:lnTo>
                    <a:pt x="322130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915364" y="7469880"/>
            <a:ext cx="3731873" cy="2020570"/>
            <a:chOff x="0" y="0"/>
            <a:chExt cx="4975830" cy="2694093"/>
          </a:xfrm>
        </p:grpSpPr>
        <p:sp>
          <p:nvSpPr>
            <p:cNvPr id="31" name="TextBox 31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TENSION REFRAMED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Generate commitment over time.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82489" y="3377565"/>
            <a:ext cx="4114800" cy="2444750"/>
            <a:chOff x="0" y="0"/>
            <a:chExt cx="3221301" cy="19138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221300" cy="1913890"/>
            </a:xfrm>
            <a:custGeom>
              <a:avLst/>
              <a:gdLst/>
              <a:ahLst/>
              <a:cxnLst/>
              <a:rect l="l" t="t" r="r" b="b"/>
              <a:pathLst>
                <a:path w="3221300" h="1913890">
                  <a:moveTo>
                    <a:pt x="0" y="0"/>
                  </a:moveTo>
                  <a:lnTo>
                    <a:pt x="3221300" y="0"/>
                  </a:lnTo>
                  <a:lnTo>
                    <a:pt x="322130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4773952" y="3589655"/>
            <a:ext cx="3731873" cy="2020570"/>
            <a:chOff x="0" y="0"/>
            <a:chExt cx="4975830" cy="2694093"/>
          </a:xfrm>
        </p:grpSpPr>
        <p:sp>
          <p:nvSpPr>
            <p:cNvPr id="36" name="TextBox 36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TENSION REFRAMED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Find meaning in low-skilled tasks.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3" name="Group 3"/>
          <p:cNvGrpSpPr/>
          <p:nvPr/>
        </p:nvGrpSpPr>
        <p:grpSpPr>
          <a:xfrm>
            <a:off x="1019161" y="729718"/>
            <a:ext cx="15846204" cy="1937315"/>
            <a:chOff x="0" y="0"/>
            <a:chExt cx="21128273" cy="2583086"/>
          </a:xfrm>
        </p:grpSpPr>
        <p:sp>
          <p:nvSpPr>
            <p:cNvPr id="4" name="TextBox 4"/>
            <p:cNvSpPr txBox="1"/>
            <p:nvPr/>
          </p:nvSpPr>
          <p:spPr>
            <a:xfrm>
              <a:off x="0" y="57150"/>
              <a:ext cx="21128273" cy="1398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920"/>
                </a:lnSpc>
              </a:pPr>
              <a:r>
                <a:rPr lang="en-US" sz="7200" b="1" spc="288">
                  <a:solidFill>
                    <a:srgbClr val="FFFFFF"/>
                  </a:solidFill>
                  <a:latin typeface="Oswald"/>
                </a:rPr>
                <a:t>TENSIONS IN SERVICE RELATIONSHIPS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8014" y="1863631"/>
              <a:ext cx="17275726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40"/>
                </a:lnSpc>
              </a:pPr>
              <a:r>
                <a:rPr lang="en-US" sz="3600" spc="241">
                  <a:solidFill>
                    <a:srgbClr val="FFFFFF"/>
                  </a:solidFill>
                  <a:latin typeface="Oswald"/>
                </a:rPr>
                <a:t>"A PROBLEM WELL-STATED IS HALF SOLVED" - CHARLES KETTERING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5975" y="7363835"/>
            <a:ext cx="3930650" cy="2020570"/>
            <a:chOff x="0" y="0"/>
            <a:chExt cx="5240867" cy="2694093"/>
          </a:xfrm>
        </p:grpSpPr>
        <p:sp>
          <p:nvSpPr>
            <p:cNvPr id="7" name="TextBox 7"/>
            <p:cNvSpPr txBox="1"/>
            <p:nvPr/>
          </p:nvSpPr>
          <p:spPr>
            <a:xfrm>
              <a:off x="0" y="28575"/>
              <a:ext cx="5234025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HOURS VS. COMMITMENT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19673"/>
              <a:ext cx="5240867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Longevity and motivation for service.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773952" y="3589655"/>
            <a:ext cx="3731873" cy="2020570"/>
            <a:chOff x="0" y="0"/>
            <a:chExt cx="4975830" cy="269409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LEARNING VS. EFFICIENCY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Approach to service actions.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79311" y="3589655"/>
            <a:ext cx="3505427" cy="2020570"/>
            <a:chOff x="0" y="0"/>
            <a:chExt cx="4673903" cy="2694093"/>
          </a:xfrm>
        </p:grpSpPr>
        <p:sp>
          <p:nvSpPr>
            <p:cNvPr id="13" name="TextBox 13"/>
            <p:cNvSpPr txBox="1"/>
            <p:nvPr/>
          </p:nvSpPr>
          <p:spPr>
            <a:xfrm>
              <a:off x="0" y="28575"/>
              <a:ext cx="466780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IDEALISM VS. REALISM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619673"/>
              <a:ext cx="4673903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Transformative or stepwise change.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-1276350" y="6478356"/>
            <a:ext cx="19564350" cy="11430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16" name="Group 16"/>
          <p:cNvGrpSpPr/>
          <p:nvPr/>
        </p:nvGrpSpPr>
        <p:grpSpPr>
          <a:xfrm>
            <a:off x="2486025" y="6240231"/>
            <a:ext cx="590550" cy="59055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6416675" y="6240231"/>
            <a:ext cx="590550" cy="590550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4636750" y="6183081"/>
            <a:ext cx="590550" cy="590550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0847279" y="6240231"/>
            <a:ext cx="590550" cy="590550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247819" y="7363835"/>
            <a:ext cx="3789471" cy="2020570"/>
            <a:chOff x="0" y="0"/>
            <a:chExt cx="5052627" cy="2694093"/>
          </a:xfrm>
        </p:grpSpPr>
        <p:sp>
          <p:nvSpPr>
            <p:cNvPr id="25" name="TextBox 25"/>
            <p:cNvSpPr txBox="1"/>
            <p:nvPr/>
          </p:nvSpPr>
          <p:spPr>
            <a:xfrm>
              <a:off x="0" y="28575"/>
              <a:ext cx="504603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FLEXIBILITY VS. DEPENDABILITY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1619673"/>
              <a:ext cx="5052627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Prioritization of commitments.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5337695" y="9336780"/>
            <a:ext cx="2694087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CEB888"/>
                </a:solidFill>
                <a:latin typeface="Arimo"/>
              </a:rPr>
              <a:t>(Mills, 2012)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723900" y="7257790"/>
            <a:ext cx="4114800" cy="2444750"/>
            <a:chOff x="0" y="0"/>
            <a:chExt cx="3221301" cy="191389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221300" cy="1913890"/>
            </a:xfrm>
            <a:custGeom>
              <a:avLst/>
              <a:gdLst/>
              <a:ahLst/>
              <a:cxnLst/>
              <a:rect l="l" t="t" r="r" b="b"/>
              <a:pathLst>
                <a:path w="3221300" h="1913890">
                  <a:moveTo>
                    <a:pt x="0" y="0"/>
                  </a:moveTo>
                  <a:lnTo>
                    <a:pt x="3221300" y="0"/>
                  </a:lnTo>
                  <a:lnTo>
                    <a:pt x="322130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915364" y="7469880"/>
            <a:ext cx="3731873" cy="2020570"/>
            <a:chOff x="0" y="0"/>
            <a:chExt cx="4975830" cy="2694093"/>
          </a:xfrm>
        </p:grpSpPr>
        <p:sp>
          <p:nvSpPr>
            <p:cNvPr id="31" name="TextBox 31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TENSION REFRAMED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Generate commitment over time.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82489" y="3377565"/>
            <a:ext cx="4114800" cy="2444750"/>
            <a:chOff x="0" y="0"/>
            <a:chExt cx="3221301" cy="19138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221300" cy="1913890"/>
            </a:xfrm>
            <a:custGeom>
              <a:avLst/>
              <a:gdLst/>
              <a:ahLst/>
              <a:cxnLst/>
              <a:rect l="l" t="t" r="r" b="b"/>
              <a:pathLst>
                <a:path w="3221300" h="1913890">
                  <a:moveTo>
                    <a:pt x="0" y="0"/>
                  </a:moveTo>
                  <a:lnTo>
                    <a:pt x="3221300" y="0"/>
                  </a:lnTo>
                  <a:lnTo>
                    <a:pt x="322130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4773952" y="3611086"/>
            <a:ext cx="3731873" cy="2016050"/>
            <a:chOff x="0" y="28575"/>
            <a:chExt cx="4975830" cy="2688066"/>
          </a:xfrm>
        </p:grpSpPr>
        <p:sp>
          <p:nvSpPr>
            <p:cNvPr id="36" name="TextBox 36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TENSION REFRAMED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1619673"/>
              <a:ext cx="4975830" cy="1096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 dirty="0">
                  <a:solidFill>
                    <a:srgbClr val="FFFFFF"/>
                  </a:solidFill>
                  <a:latin typeface="Montserrat Light"/>
                </a:rPr>
                <a:t>Find meaning in low-skilled tasks.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064511" y="7151745"/>
            <a:ext cx="4114800" cy="2444750"/>
            <a:chOff x="0" y="0"/>
            <a:chExt cx="3221301" cy="191389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221300" cy="1913890"/>
            </a:xfrm>
            <a:custGeom>
              <a:avLst/>
              <a:gdLst/>
              <a:ahLst/>
              <a:cxnLst/>
              <a:rect l="l" t="t" r="r" b="b"/>
              <a:pathLst>
                <a:path w="3221300" h="1913890">
                  <a:moveTo>
                    <a:pt x="0" y="0"/>
                  </a:moveTo>
                  <a:lnTo>
                    <a:pt x="3221300" y="0"/>
                  </a:lnTo>
                  <a:lnTo>
                    <a:pt x="322130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9276618" y="7363835"/>
            <a:ext cx="3731873" cy="2020570"/>
            <a:chOff x="0" y="0"/>
            <a:chExt cx="4975830" cy="2694093"/>
          </a:xfrm>
        </p:grpSpPr>
        <p:sp>
          <p:nvSpPr>
            <p:cNvPr id="41" name="TextBox 41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TENSION REFRAMED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Instill a sense of usefullness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3" name="Group 3"/>
          <p:cNvGrpSpPr/>
          <p:nvPr/>
        </p:nvGrpSpPr>
        <p:grpSpPr>
          <a:xfrm>
            <a:off x="1019161" y="729718"/>
            <a:ext cx="15846204" cy="1937315"/>
            <a:chOff x="0" y="0"/>
            <a:chExt cx="21128273" cy="2583086"/>
          </a:xfrm>
        </p:grpSpPr>
        <p:sp>
          <p:nvSpPr>
            <p:cNvPr id="4" name="TextBox 4"/>
            <p:cNvSpPr txBox="1"/>
            <p:nvPr/>
          </p:nvSpPr>
          <p:spPr>
            <a:xfrm>
              <a:off x="0" y="57150"/>
              <a:ext cx="21128273" cy="1398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920"/>
                </a:lnSpc>
              </a:pPr>
              <a:r>
                <a:rPr lang="en-US" sz="7200" b="1" spc="288">
                  <a:solidFill>
                    <a:srgbClr val="FFFFFF"/>
                  </a:solidFill>
                  <a:latin typeface="Oswald"/>
                </a:rPr>
                <a:t>TENSIONS IN SERVICE RELATIONSHIPS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8014" y="1863631"/>
              <a:ext cx="17275726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40"/>
                </a:lnSpc>
              </a:pPr>
              <a:r>
                <a:rPr lang="en-US" sz="3600" spc="241">
                  <a:solidFill>
                    <a:srgbClr val="FFFFFF"/>
                  </a:solidFill>
                  <a:latin typeface="Oswald"/>
                </a:rPr>
                <a:t>"A PROBLEM WELL-STATED IS HALF SOLVED" - CHARLES KETTERING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5975" y="7363835"/>
            <a:ext cx="3930650" cy="2020570"/>
            <a:chOff x="0" y="0"/>
            <a:chExt cx="5240867" cy="2694093"/>
          </a:xfrm>
        </p:grpSpPr>
        <p:sp>
          <p:nvSpPr>
            <p:cNvPr id="7" name="TextBox 7"/>
            <p:cNvSpPr txBox="1"/>
            <p:nvPr/>
          </p:nvSpPr>
          <p:spPr>
            <a:xfrm>
              <a:off x="0" y="28575"/>
              <a:ext cx="5234025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HOURS VS. COMMITMENT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19673"/>
              <a:ext cx="5240867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Longevity and motivation for service.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773952" y="3589655"/>
            <a:ext cx="3731873" cy="2020570"/>
            <a:chOff x="0" y="0"/>
            <a:chExt cx="4975830" cy="269409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LEARNING VS. EFFICIENCY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Approach to service actions.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79311" y="3589655"/>
            <a:ext cx="3505427" cy="2020570"/>
            <a:chOff x="0" y="0"/>
            <a:chExt cx="4673903" cy="2694093"/>
          </a:xfrm>
        </p:grpSpPr>
        <p:sp>
          <p:nvSpPr>
            <p:cNvPr id="13" name="TextBox 13"/>
            <p:cNvSpPr txBox="1"/>
            <p:nvPr/>
          </p:nvSpPr>
          <p:spPr>
            <a:xfrm>
              <a:off x="0" y="28575"/>
              <a:ext cx="466780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IDEALISM VS. REALISM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619673"/>
              <a:ext cx="4673903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Transformative or stepwise change.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-1276350" y="6478356"/>
            <a:ext cx="19564350" cy="11430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16" name="Group 16"/>
          <p:cNvGrpSpPr/>
          <p:nvPr/>
        </p:nvGrpSpPr>
        <p:grpSpPr>
          <a:xfrm>
            <a:off x="2486025" y="6240231"/>
            <a:ext cx="590550" cy="59055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6416675" y="6240231"/>
            <a:ext cx="590550" cy="590550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4636750" y="6183081"/>
            <a:ext cx="590550" cy="590550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0847279" y="6240231"/>
            <a:ext cx="590550" cy="590550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247819" y="7363835"/>
            <a:ext cx="3789471" cy="2020570"/>
            <a:chOff x="0" y="0"/>
            <a:chExt cx="5052627" cy="2694093"/>
          </a:xfrm>
        </p:grpSpPr>
        <p:sp>
          <p:nvSpPr>
            <p:cNvPr id="25" name="TextBox 25"/>
            <p:cNvSpPr txBox="1"/>
            <p:nvPr/>
          </p:nvSpPr>
          <p:spPr>
            <a:xfrm>
              <a:off x="0" y="28575"/>
              <a:ext cx="5046031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FLEXIBILITY VS. DEPENDABILITY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1619673"/>
              <a:ext cx="5052627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Prioritization of commitments.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5337695" y="9336780"/>
            <a:ext cx="2694087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CEB888"/>
                </a:solidFill>
                <a:latin typeface="Arimo"/>
              </a:rPr>
              <a:t>(Mills, 2012)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723900" y="7257790"/>
            <a:ext cx="4114800" cy="2444750"/>
            <a:chOff x="0" y="0"/>
            <a:chExt cx="3221301" cy="191389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221300" cy="1913890"/>
            </a:xfrm>
            <a:custGeom>
              <a:avLst/>
              <a:gdLst/>
              <a:ahLst/>
              <a:cxnLst/>
              <a:rect l="l" t="t" r="r" b="b"/>
              <a:pathLst>
                <a:path w="3221300" h="1913890">
                  <a:moveTo>
                    <a:pt x="0" y="0"/>
                  </a:moveTo>
                  <a:lnTo>
                    <a:pt x="3221300" y="0"/>
                  </a:lnTo>
                  <a:lnTo>
                    <a:pt x="322130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915364" y="7469880"/>
            <a:ext cx="3731873" cy="2020570"/>
            <a:chOff x="0" y="0"/>
            <a:chExt cx="4975830" cy="2694093"/>
          </a:xfrm>
        </p:grpSpPr>
        <p:sp>
          <p:nvSpPr>
            <p:cNvPr id="31" name="TextBox 31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TENSION REFRAMED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Generate commitment over time.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82489" y="3377565"/>
            <a:ext cx="4114800" cy="2444750"/>
            <a:chOff x="0" y="0"/>
            <a:chExt cx="3221301" cy="19138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221300" cy="1913890"/>
            </a:xfrm>
            <a:custGeom>
              <a:avLst/>
              <a:gdLst/>
              <a:ahLst/>
              <a:cxnLst/>
              <a:rect l="l" t="t" r="r" b="b"/>
              <a:pathLst>
                <a:path w="3221300" h="1913890">
                  <a:moveTo>
                    <a:pt x="0" y="0"/>
                  </a:moveTo>
                  <a:lnTo>
                    <a:pt x="3221300" y="0"/>
                  </a:lnTo>
                  <a:lnTo>
                    <a:pt x="322130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4773952" y="3611086"/>
            <a:ext cx="3731873" cy="2016050"/>
            <a:chOff x="0" y="28575"/>
            <a:chExt cx="4975830" cy="2688066"/>
          </a:xfrm>
        </p:grpSpPr>
        <p:sp>
          <p:nvSpPr>
            <p:cNvPr id="36" name="TextBox 36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TENSION REFRAMED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1619673"/>
              <a:ext cx="4975830" cy="1096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 dirty="0">
                  <a:solidFill>
                    <a:srgbClr val="FFFFFF"/>
                  </a:solidFill>
                  <a:latin typeface="Montserrat Light"/>
                </a:rPr>
                <a:t>Find meaning in low-skilled tasks.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064511" y="7151745"/>
            <a:ext cx="4114800" cy="2444750"/>
            <a:chOff x="0" y="0"/>
            <a:chExt cx="3221301" cy="191389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221300" cy="1913890"/>
            </a:xfrm>
            <a:custGeom>
              <a:avLst/>
              <a:gdLst/>
              <a:ahLst/>
              <a:cxnLst/>
              <a:rect l="l" t="t" r="r" b="b"/>
              <a:pathLst>
                <a:path w="3221300" h="1913890">
                  <a:moveTo>
                    <a:pt x="0" y="0"/>
                  </a:moveTo>
                  <a:lnTo>
                    <a:pt x="3221300" y="0"/>
                  </a:lnTo>
                  <a:lnTo>
                    <a:pt x="322130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9276618" y="7363835"/>
            <a:ext cx="3731873" cy="2020570"/>
            <a:chOff x="0" y="0"/>
            <a:chExt cx="4975830" cy="2694093"/>
          </a:xfrm>
        </p:grpSpPr>
        <p:sp>
          <p:nvSpPr>
            <p:cNvPr id="41" name="TextBox 41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TENSION REFRAMED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Instill a sense of usefullness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874625" y="3377565"/>
            <a:ext cx="4114800" cy="2444750"/>
            <a:chOff x="0" y="0"/>
            <a:chExt cx="3221301" cy="19138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3221300" cy="1913890"/>
            </a:xfrm>
            <a:custGeom>
              <a:avLst/>
              <a:gdLst/>
              <a:ahLst/>
              <a:cxnLst/>
              <a:rect l="l" t="t" r="r" b="b"/>
              <a:pathLst>
                <a:path w="3221300" h="1913890">
                  <a:moveTo>
                    <a:pt x="0" y="0"/>
                  </a:moveTo>
                  <a:lnTo>
                    <a:pt x="3221300" y="0"/>
                  </a:lnTo>
                  <a:lnTo>
                    <a:pt x="322130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13086732" y="3589655"/>
            <a:ext cx="3731873" cy="2020570"/>
            <a:chOff x="0" y="0"/>
            <a:chExt cx="4975830" cy="2694093"/>
          </a:xfrm>
        </p:grpSpPr>
        <p:sp>
          <p:nvSpPr>
            <p:cNvPr id="46" name="TextBox 46"/>
            <p:cNvSpPr txBox="1"/>
            <p:nvPr/>
          </p:nvSpPr>
          <p:spPr>
            <a:xfrm>
              <a:off x="0" y="28575"/>
              <a:ext cx="4969334" cy="1273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0"/>
                </a:lnSpc>
              </a:pPr>
              <a:r>
                <a:rPr lang="en-US" sz="3400" i="1" spc="102">
                  <a:solidFill>
                    <a:srgbClr val="CEB888"/>
                  </a:solidFill>
                  <a:latin typeface="Montserrat"/>
                </a:rPr>
                <a:t>TENSION REFRAMED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1619673"/>
              <a:ext cx="4975830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72">
                  <a:solidFill>
                    <a:srgbClr val="FFFFFF"/>
                  </a:solidFill>
                  <a:latin typeface="Montserrat Light"/>
                </a:rPr>
                <a:t>Challenge false and dualistic dichotomies.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  <p:sp>
        <p:nvSpPr>
          <p:cNvPr id="3" name="TextBox 3"/>
          <p:cNvSpPr txBox="1"/>
          <p:nvPr/>
        </p:nvSpPr>
        <p:spPr>
          <a:xfrm>
            <a:off x="2038297" y="7314952"/>
            <a:ext cx="425003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89">
                <a:solidFill>
                  <a:srgbClr val="0A1A3B"/>
                </a:solidFill>
                <a:latin typeface="Montserrat Light"/>
              </a:rPr>
              <a:t>Contextual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53320" y="7314952"/>
            <a:ext cx="425003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89">
                <a:solidFill>
                  <a:srgbClr val="0A1A3B"/>
                </a:solidFill>
                <a:latin typeface="Montserrat Light"/>
              </a:rPr>
              <a:t>Reciprocal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999669" y="7314952"/>
            <a:ext cx="4250035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89">
                <a:solidFill>
                  <a:srgbClr val="0A1A3B"/>
                </a:solidFill>
                <a:latin typeface="Montserrat Light"/>
              </a:rPr>
              <a:t>Conscious of Power &amp; Privilege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1028700"/>
            <a:ext cx="14367599" cy="2062852"/>
            <a:chOff x="0" y="0"/>
            <a:chExt cx="19156799" cy="2750470"/>
          </a:xfrm>
        </p:grpSpPr>
        <p:sp>
          <p:nvSpPr>
            <p:cNvPr id="7" name="TextBox 7"/>
            <p:cNvSpPr txBox="1"/>
            <p:nvPr/>
          </p:nvSpPr>
          <p:spPr>
            <a:xfrm>
              <a:off x="14856" y="57150"/>
              <a:ext cx="19141942" cy="1398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920"/>
                </a:lnSpc>
              </a:pPr>
              <a:r>
                <a:rPr lang="en-US" sz="7200" b="1" spc="288">
                  <a:solidFill>
                    <a:srgbClr val="782F40"/>
                  </a:solidFill>
                  <a:latin typeface="Oswald"/>
                </a:rPr>
                <a:t>BECOMING CULTURALLY RELEVANT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27815"/>
              <a:ext cx="17479557" cy="922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280"/>
                </a:lnSpc>
              </a:pPr>
              <a:r>
                <a:rPr lang="en-US" sz="4800" spc="144">
                  <a:solidFill>
                    <a:srgbClr val="2C2A29"/>
                  </a:solidFill>
                  <a:latin typeface="Oswald"/>
                </a:rPr>
                <a:t>PREPARING FOR CRITICAL SERVICE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755407" y="9336780"/>
            <a:ext cx="3276375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782F40"/>
                </a:solidFill>
                <a:latin typeface="Arimo"/>
              </a:rPr>
              <a:t>(Wagner &amp; Pigza, 2016)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146748" y="4779433"/>
            <a:ext cx="1948538" cy="194853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264508">
            <a:off x="7818535" y="5217760"/>
            <a:ext cx="1916947" cy="175081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8575885">
            <a:off x="7819865" y="4576327"/>
            <a:ext cx="1916947" cy="175081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188964" y="4856527"/>
            <a:ext cx="1871444" cy="18714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  <p:sp>
        <p:nvSpPr>
          <p:cNvPr id="3" name="TextBox 3"/>
          <p:cNvSpPr txBox="1"/>
          <p:nvPr/>
        </p:nvSpPr>
        <p:spPr>
          <a:xfrm>
            <a:off x="2038297" y="7314952"/>
            <a:ext cx="425003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89">
                <a:solidFill>
                  <a:srgbClr val="0A1A3B"/>
                </a:solidFill>
                <a:latin typeface="Montserrat Light"/>
              </a:rPr>
              <a:t>Reflective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72447" y="7314952"/>
            <a:ext cx="441178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89">
                <a:solidFill>
                  <a:srgbClr val="0A1A3B"/>
                </a:solidFill>
                <a:latin typeface="Montserrat Light"/>
              </a:rPr>
              <a:t>Sustainable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999669" y="7314952"/>
            <a:ext cx="425003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89">
                <a:solidFill>
                  <a:srgbClr val="0A1A3B"/>
                </a:solidFill>
                <a:latin typeface="Montserrat Light"/>
              </a:rPr>
              <a:t>Socially Just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1028700"/>
            <a:ext cx="14367599" cy="2062852"/>
            <a:chOff x="0" y="0"/>
            <a:chExt cx="19156799" cy="2750470"/>
          </a:xfrm>
        </p:grpSpPr>
        <p:sp>
          <p:nvSpPr>
            <p:cNvPr id="7" name="TextBox 7"/>
            <p:cNvSpPr txBox="1"/>
            <p:nvPr/>
          </p:nvSpPr>
          <p:spPr>
            <a:xfrm>
              <a:off x="14856" y="57150"/>
              <a:ext cx="19141942" cy="1398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920"/>
                </a:lnSpc>
              </a:pPr>
              <a:r>
                <a:rPr lang="en-US" sz="7200" b="1" spc="288">
                  <a:solidFill>
                    <a:srgbClr val="782F40"/>
                  </a:solidFill>
                  <a:latin typeface="Oswald"/>
                </a:rPr>
                <a:t>BECOMING CULTURALLY RELEVANT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27815"/>
              <a:ext cx="17479557" cy="922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280"/>
                </a:lnSpc>
              </a:pPr>
              <a:r>
                <a:rPr lang="en-US" sz="4800" spc="144">
                  <a:solidFill>
                    <a:srgbClr val="2C2A29"/>
                  </a:solidFill>
                  <a:latin typeface="Oswald"/>
                </a:rPr>
                <a:t>PREPARING FOR CRITICAL SERVICE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755407" y="9336780"/>
            <a:ext cx="3276375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782F40"/>
                </a:solidFill>
                <a:latin typeface="Arimo"/>
              </a:rPr>
              <a:t>(Wagner &amp; Pigza, 2016)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191277" y="4861152"/>
            <a:ext cx="1866818" cy="186681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51837" y="4727201"/>
            <a:ext cx="2053002" cy="205300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203789" y="4861152"/>
            <a:ext cx="1919050" cy="1919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277" r="14277"/>
          <a:stretch>
            <a:fillRect/>
          </a:stretch>
        </p:blipFill>
        <p:spPr>
          <a:xfrm>
            <a:off x="12972970" y="326655"/>
            <a:ext cx="5002659" cy="9336128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617498" y="543460"/>
            <a:ext cx="11351449" cy="2633162"/>
            <a:chOff x="0" y="0"/>
            <a:chExt cx="2639913" cy="6123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39913" cy="612373"/>
            </a:xfrm>
            <a:custGeom>
              <a:avLst/>
              <a:gdLst/>
              <a:ahLst/>
              <a:cxnLst/>
              <a:rect l="l" t="t" r="r" b="b"/>
              <a:pathLst>
                <a:path w="2639913" h="612373">
                  <a:moveTo>
                    <a:pt x="0" y="0"/>
                  </a:moveTo>
                  <a:lnTo>
                    <a:pt x="2639913" y="0"/>
                  </a:lnTo>
                  <a:lnTo>
                    <a:pt x="2639913" y="612373"/>
                  </a:lnTo>
                  <a:lnTo>
                    <a:pt x="0" y="612373"/>
                  </a:lnTo>
                  <a:close/>
                </a:path>
              </a:pathLst>
            </a:custGeom>
            <a:solidFill>
              <a:srgbClr val="2C2A29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09650" y="767818"/>
            <a:ext cx="10959297" cy="7475515"/>
            <a:chOff x="0" y="0"/>
            <a:chExt cx="14612397" cy="9967354"/>
          </a:xfrm>
        </p:grpSpPr>
        <p:sp>
          <p:nvSpPr>
            <p:cNvPr id="6" name="TextBox 6"/>
            <p:cNvSpPr txBox="1"/>
            <p:nvPr/>
          </p:nvSpPr>
          <p:spPr>
            <a:xfrm>
              <a:off x="12682" y="57150"/>
              <a:ext cx="14586997" cy="1398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920"/>
                </a:lnSpc>
              </a:pPr>
              <a:r>
                <a:rPr lang="en-US" sz="7200" b="1" spc="288">
                  <a:solidFill>
                    <a:srgbClr val="FFFFFF"/>
                  </a:solidFill>
                  <a:latin typeface="Oswald"/>
                </a:rPr>
                <a:t>PUTTING IT TOGETHER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682" y="1762370"/>
              <a:ext cx="14586997" cy="922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280"/>
                </a:lnSpc>
              </a:pPr>
              <a:r>
                <a:rPr lang="en-US" sz="4800" spc="144">
                  <a:solidFill>
                    <a:srgbClr val="CEB888"/>
                  </a:solidFill>
                  <a:latin typeface="Oswald"/>
                </a:rPr>
                <a:t>PREPARING TO BE IN COMMUNITY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682" y="4917636"/>
              <a:ext cx="14586997" cy="1377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 spc="89">
                  <a:solidFill>
                    <a:srgbClr val="FFFFFF"/>
                  </a:solidFill>
                  <a:latin typeface="Montserrat Light"/>
                </a:rPr>
                <a:t>Acknowledge your motivations and desires for service. Recognize your position in relation to the issue(s).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682" y="7878204"/>
              <a:ext cx="14586997" cy="208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 spc="89">
                  <a:solidFill>
                    <a:srgbClr val="FFFFFF"/>
                  </a:solidFill>
                  <a:latin typeface="Montserrat Light"/>
                </a:rPr>
                <a:t>Interrogate root causes (often systemic oppression) and work reciprocally with community assets to create sustainable social change.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4063370"/>
              <a:ext cx="14612397" cy="651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0"/>
                </a:lnSpc>
              </a:pPr>
              <a:r>
                <a:rPr lang="en-US" sz="3400" spc="102">
                  <a:solidFill>
                    <a:srgbClr val="FFFFFF"/>
                  </a:solidFill>
                  <a:latin typeface="Montserrat"/>
                </a:rPr>
                <a:t>KNOW &amp; LOVE YOURSELF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023938"/>
              <a:ext cx="14612397" cy="651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0"/>
                </a:lnSpc>
              </a:pPr>
              <a:r>
                <a:rPr lang="en-US" sz="3400" spc="102">
                  <a:solidFill>
                    <a:srgbClr val="FFFFFF"/>
                  </a:solidFill>
                  <a:latin typeface="Montserrat"/>
                </a:rPr>
                <a:t>KNOW &amp; LOVE OTHERS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52500"/>
            <a:ext cx="16230600" cy="82296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3" name="Group 3"/>
          <p:cNvGrpSpPr/>
          <p:nvPr/>
        </p:nvGrpSpPr>
        <p:grpSpPr>
          <a:xfrm>
            <a:off x="1271587" y="1176338"/>
            <a:ext cx="15744825" cy="7781925"/>
            <a:chOff x="0" y="0"/>
            <a:chExt cx="11938340" cy="59005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938340" cy="5900559"/>
            </a:xfrm>
            <a:custGeom>
              <a:avLst/>
              <a:gdLst/>
              <a:ahLst/>
              <a:cxnLst/>
              <a:rect l="l" t="t" r="r" b="b"/>
              <a:pathLst>
                <a:path w="11938340" h="5900559">
                  <a:moveTo>
                    <a:pt x="0" y="0"/>
                  </a:moveTo>
                  <a:lnTo>
                    <a:pt x="0" y="5900559"/>
                  </a:lnTo>
                  <a:lnTo>
                    <a:pt x="11938340" y="5900559"/>
                  </a:lnTo>
                  <a:lnTo>
                    <a:pt x="11938340" y="0"/>
                  </a:lnTo>
                  <a:lnTo>
                    <a:pt x="0" y="0"/>
                  </a:lnTo>
                  <a:close/>
                  <a:moveTo>
                    <a:pt x="11877380" y="5839599"/>
                  </a:moveTo>
                  <a:lnTo>
                    <a:pt x="59690" y="5839599"/>
                  </a:lnTo>
                  <a:lnTo>
                    <a:pt x="59690" y="59690"/>
                  </a:lnTo>
                  <a:lnTo>
                    <a:pt x="11877380" y="59690"/>
                  </a:lnTo>
                  <a:lnTo>
                    <a:pt x="11877380" y="5839599"/>
                  </a:lnTo>
                  <a:close/>
                </a:path>
              </a:pathLst>
            </a:custGeom>
            <a:solidFill>
              <a:srgbClr val="CEB888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3492901" y="2856742"/>
            <a:ext cx="11302197" cy="1034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7200" b="1" spc="288">
                <a:solidFill>
                  <a:srgbClr val="782F40"/>
                </a:solidFill>
                <a:latin typeface="Oswald"/>
              </a:rPr>
              <a:t>THE PROMPT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13155" y="4489474"/>
            <a:ext cx="11461690" cy="2615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2"/>
              </a:lnSpc>
            </a:pPr>
            <a:r>
              <a:rPr lang="en-US" sz="3400" spc="217">
                <a:solidFill>
                  <a:srgbClr val="0A1A3B"/>
                </a:solidFill>
                <a:latin typeface="Montserrat"/>
              </a:rPr>
              <a:t>HOW WOULD YOU APPROACH AN EDUCATIONAL WORKSHOP FOR A GROUP OF DEMOGRAPHICALLY DIVERSE, FIRST-YEAR STUDENTS TO PREPARE THEM TO CONDUCT SERVICE IN THE COMMUNITY?</a:t>
            </a:r>
          </a:p>
        </p:txBody>
      </p:sp>
      <p:sp>
        <p:nvSpPr>
          <p:cNvPr id="7" name="AutoShape 7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4838" t="6483" r="4838" b="2577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33400" y="9958742"/>
            <a:ext cx="19354800" cy="704850"/>
          </a:xfrm>
          <a:prstGeom prst="rect">
            <a:avLst/>
          </a:prstGeom>
          <a:solidFill>
            <a:srgbClr val="CEB888"/>
          </a:solidFill>
        </p:spPr>
      </p:sp>
      <p:grpSp>
        <p:nvGrpSpPr>
          <p:cNvPr id="3" name="Group 3"/>
          <p:cNvGrpSpPr/>
          <p:nvPr/>
        </p:nvGrpSpPr>
        <p:grpSpPr>
          <a:xfrm>
            <a:off x="0" y="-121543"/>
            <a:ext cx="18288000" cy="10080285"/>
            <a:chOff x="0" y="0"/>
            <a:chExt cx="3827780" cy="21098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27780" cy="2109860"/>
            </a:xfrm>
            <a:custGeom>
              <a:avLst/>
              <a:gdLst/>
              <a:ahLst/>
              <a:cxnLst/>
              <a:rect l="l" t="t" r="r" b="b"/>
              <a:pathLst>
                <a:path w="3827780" h="2109860">
                  <a:moveTo>
                    <a:pt x="0" y="0"/>
                  </a:moveTo>
                  <a:lnTo>
                    <a:pt x="3827780" y="0"/>
                  </a:lnTo>
                  <a:lnTo>
                    <a:pt x="3827780" y="2109860"/>
                  </a:lnTo>
                  <a:lnTo>
                    <a:pt x="0" y="2109860"/>
                  </a:lnTo>
                  <a:close/>
                </a:path>
              </a:pathLst>
            </a:custGeom>
            <a:solidFill>
              <a:srgbClr val="782F40">
                <a:alpha val="85882"/>
              </a:srgbClr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3692926" y="2716679"/>
            <a:ext cx="10940247" cy="346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5"/>
              </a:lnSpc>
            </a:pPr>
            <a:r>
              <a:rPr lang="en-US" sz="5500" b="1" spc="220">
                <a:solidFill>
                  <a:srgbClr val="FFFFFF"/>
                </a:solidFill>
                <a:latin typeface="Montserrat"/>
              </a:rPr>
              <a:t>"There's no separation between self and other, and everything is interconnected."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64351" y="6915499"/>
            <a:ext cx="10959297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0"/>
              </a:lnSpc>
            </a:pPr>
            <a:r>
              <a:rPr lang="en-US" sz="3400" spc="102">
                <a:solidFill>
                  <a:srgbClr val="FFFFFF"/>
                </a:solidFill>
                <a:latin typeface="Montserrat"/>
              </a:rPr>
              <a:t>THICH NHAT HANH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7473" y="317234"/>
            <a:ext cx="17687925" cy="9610725"/>
            <a:chOff x="0" y="0"/>
            <a:chExt cx="13411674" cy="72872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11674" cy="7287227"/>
            </a:xfrm>
            <a:custGeom>
              <a:avLst/>
              <a:gdLst/>
              <a:ahLst/>
              <a:cxnLst/>
              <a:rect l="l" t="t" r="r" b="b"/>
              <a:pathLst>
                <a:path w="13411674" h="7287227">
                  <a:moveTo>
                    <a:pt x="0" y="0"/>
                  </a:moveTo>
                  <a:lnTo>
                    <a:pt x="0" y="7287227"/>
                  </a:lnTo>
                  <a:lnTo>
                    <a:pt x="13411674" y="7287227"/>
                  </a:lnTo>
                  <a:lnTo>
                    <a:pt x="13411674" y="0"/>
                  </a:lnTo>
                  <a:lnTo>
                    <a:pt x="0" y="0"/>
                  </a:lnTo>
                  <a:close/>
                  <a:moveTo>
                    <a:pt x="13350714" y="7226267"/>
                  </a:moveTo>
                  <a:lnTo>
                    <a:pt x="59690" y="7226267"/>
                  </a:lnTo>
                  <a:lnTo>
                    <a:pt x="59690" y="59690"/>
                  </a:lnTo>
                  <a:lnTo>
                    <a:pt x="13350714" y="59690"/>
                  </a:lnTo>
                  <a:lnTo>
                    <a:pt x="13350714" y="7226267"/>
                  </a:lnTo>
                  <a:close/>
                </a:path>
              </a:pathLst>
            </a:custGeom>
            <a:solidFill>
              <a:srgbClr val="CEB888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028700"/>
            <a:ext cx="13507678" cy="2029728"/>
            <a:chOff x="0" y="0"/>
            <a:chExt cx="18010237" cy="2706304"/>
          </a:xfrm>
        </p:grpSpPr>
        <p:sp>
          <p:nvSpPr>
            <p:cNvPr id="5" name="TextBox 5"/>
            <p:cNvSpPr txBox="1"/>
            <p:nvPr/>
          </p:nvSpPr>
          <p:spPr>
            <a:xfrm>
              <a:off x="0" y="57150"/>
              <a:ext cx="18010237" cy="1398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920"/>
                </a:lnSpc>
              </a:pPr>
              <a:r>
                <a:rPr lang="en-US" sz="7200" b="1" spc="288">
                  <a:solidFill>
                    <a:srgbClr val="FFFFFF"/>
                  </a:solidFill>
                  <a:latin typeface="Oswald"/>
                </a:rPr>
                <a:t>CONTINUING THE CONVERSATION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0619" y="1783649"/>
              <a:ext cx="16854930" cy="922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280"/>
                </a:lnSpc>
              </a:pPr>
              <a:r>
                <a:rPr lang="en-US" sz="4800" spc="144">
                  <a:solidFill>
                    <a:srgbClr val="CEB888"/>
                  </a:solidFill>
                  <a:latin typeface="Oswald"/>
                </a:rPr>
                <a:t>THANK YOU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627</Words>
  <Application>Microsoft Macintosh PowerPoint</Application>
  <PresentationFormat>Custom</PresentationFormat>
  <Paragraphs>121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Montserrat</vt:lpstr>
      <vt:lpstr>Arimo</vt:lpstr>
      <vt:lpstr>Calibri</vt:lpstr>
      <vt:lpstr>Arial</vt:lpstr>
      <vt:lpstr>Oswald</vt:lpstr>
      <vt:lpstr>Montserrat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cp:lastModifiedBy>Covert, Mike</cp:lastModifiedBy>
  <cp:revision>3</cp:revision>
  <dcterms:created xsi:type="dcterms:W3CDTF">2006-08-16T00:00:00Z</dcterms:created>
  <dcterms:modified xsi:type="dcterms:W3CDTF">2020-02-20T04:04:16Z</dcterms:modified>
  <dc:identifier>DADgVGMUzuM</dc:identifier>
</cp:coreProperties>
</file>